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8" r:id="rId14"/>
  </p:sldIdLst>
  <p:sldSz cx="14630400" cy="8229600"/>
  <p:notesSz cx="8229600" cy="14630400"/>
  <p:embeddedFontLst>
    <p:embeddedFont>
      <p:font typeface="Comfortaa Bold" charset="0"/>
      <p:bold r:id="rId16"/>
    </p:embeddedFont>
    <p:embeddedFont>
      <p:font typeface="Verdana" pitchFamily="34" charset="0"/>
      <p:regular r:id="rId17"/>
      <p:bold r:id="rId18"/>
      <p:italic r:id="rId19"/>
      <p:boldItalic r:id="rId20"/>
    </p:embeddedFont>
    <p:embeddedFont>
      <p:font typeface="Raleway Semi Bold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-1092" y="-39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18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9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7.png"/><Relationship Id="rId1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svg"/><Relationship Id="rId5" Type="http://schemas.openxmlformats.org/officeDocument/2006/relationships/image" Target="../media/image22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350"/>
            <a:ext cx="14630400" cy="44005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455783" y="4610814"/>
            <a:ext cx="9718834" cy="1214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9550"/>
              </a:lnSpc>
              <a:buNone/>
            </a:pPr>
            <a:r>
              <a:rPr lang="en-US" sz="76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Fun Destino Mall</a:t>
            </a:r>
            <a:endParaRPr lang="en-US" sz="7650" dirty="0"/>
          </a:p>
        </p:txBody>
      </p:sp>
      <p:sp>
        <p:nvSpPr>
          <p:cNvPr id="4" name="Text 1"/>
          <p:cNvSpPr/>
          <p:nvPr/>
        </p:nvSpPr>
        <p:spPr>
          <a:xfrm>
            <a:off x="874633" y="5979676"/>
            <a:ext cx="12881134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400" dirty="0">
                <a:solidFill>
                  <a:srgbClr val="FCEC99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Exclusive </a:t>
            </a:r>
            <a:r>
              <a:rPr lang="en-US" sz="2800" dirty="0">
                <a:solidFill>
                  <a:srgbClr val="FCEC99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Investment</a:t>
            </a:r>
            <a:r>
              <a:rPr lang="en-US" sz="2400" dirty="0">
                <a:solidFill>
                  <a:srgbClr val="FCEC99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 Opportunity for ALL &amp; NRIs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874633" y="6735842"/>
            <a:ext cx="12881134" cy="1140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A </a:t>
            </a:r>
            <a:r>
              <a:rPr lang="en-US"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aleway Semi Bold" pitchFamily="34" charset="-120"/>
              </a:rPr>
              <a:t>premium retail and lifestyle destination offering NRI investors secure, income-generating opportunities through structured shareholding or commercial property ownership.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04932" y="7621072"/>
            <a:ext cx="1769983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64924" y="218241"/>
            <a:ext cx="6979325" cy="611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800"/>
              </a:lnSpc>
            </a:pPr>
            <a:r>
              <a:rPr lang="en-US" sz="385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Referral Income</a:t>
            </a:r>
            <a:endParaRPr lang="en-US" sz="3850" dirty="0"/>
          </a:p>
        </p:txBody>
      </p:sp>
      <p:sp>
        <p:nvSpPr>
          <p:cNvPr id="3" name="Shape 1"/>
          <p:cNvSpPr/>
          <p:nvPr/>
        </p:nvSpPr>
        <p:spPr>
          <a:xfrm>
            <a:off x="291962" y="1129512"/>
            <a:ext cx="3043282" cy="2165961"/>
          </a:xfrm>
          <a:prstGeom prst="roundRect">
            <a:avLst>
              <a:gd name="adj" fmla="val 13557"/>
            </a:avLst>
          </a:prstGeom>
          <a:solidFill>
            <a:srgbClr val="27272B"/>
          </a:solidFill>
          <a:ln w="30480">
            <a:solidFill>
              <a:srgbClr val="F2F2F2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72912" y="1150905"/>
            <a:ext cx="3043284" cy="489781"/>
          </a:xfrm>
          <a:prstGeom prst="roundRect">
            <a:avLst>
              <a:gd name="adj" fmla="val 44472"/>
            </a:avLst>
          </a:prstGeom>
          <a:solidFill>
            <a:srgbClr val="F2F2F2"/>
          </a:solidFill>
          <a:ln/>
        </p:spPr>
      </p:sp>
      <p:sp>
        <p:nvSpPr>
          <p:cNvPr id="6" name="Text 3"/>
          <p:cNvSpPr/>
          <p:nvPr/>
        </p:nvSpPr>
        <p:spPr>
          <a:xfrm>
            <a:off x="444232" y="1915319"/>
            <a:ext cx="2677744" cy="304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22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Consultant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443702" y="2485866"/>
            <a:ext cx="2640392" cy="352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7" name="Text 3"/>
          <p:cNvSpPr/>
          <p:nvPr/>
        </p:nvSpPr>
        <p:spPr>
          <a:xfrm>
            <a:off x="492650" y="1215347"/>
            <a:ext cx="2588173" cy="340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 smtClean="0"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Level 1</a:t>
            </a:r>
            <a:endParaRPr lang="en-US" sz="2400" dirty="0"/>
          </a:p>
        </p:txBody>
      </p:sp>
      <p:sp>
        <p:nvSpPr>
          <p:cNvPr id="28" name="Shape 1"/>
          <p:cNvSpPr/>
          <p:nvPr/>
        </p:nvSpPr>
        <p:spPr>
          <a:xfrm>
            <a:off x="3659340" y="1147088"/>
            <a:ext cx="3345124" cy="2201922"/>
          </a:xfrm>
          <a:prstGeom prst="roundRect">
            <a:avLst>
              <a:gd name="adj" fmla="val 13557"/>
            </a:avLst>
          </a:prstGeom>
          <a:solidFill>
            <a:srgbClr val="27272B"/>
          </a:solidFill>
          <a:ln w="30480">
            <a:solidFill>
              <a:srgbClr val="F2F2F2"/>
            </a:solidFill>
            <a:prstDash val="solid"/>
          </a:ln>
        </p:spPr>
      </p:sp>
      <p:sp>
        <p:nvSpPr>
          <p:cNvPr id="29" name="Shape 2"/>
          <p:cNvSpPr/>
          <p:nvPr/>
        </p:nvSpPr>
        <p:spPr>
          <a:xfrm>
            <a:off x="3659339" y="1149431"/>
            <a:ext cx="3345125" cy="489781"/>
          </a:xfrm>
          <a:prstGeom prst="roundRect">
            <a:avLst>
              <a:gd name="adj" fmla="val 44472"/>
            </a:avLst>
          </a:prstGeom>
          <a:solidFill>
            <a:srgbClr val="F2F2F2"/>
          </a:solidFill>
          <a:ln/>
        </p:spPr>
      </p:sp>
      <p:sp>
        <p:nvSpPr>
          <p:cNvPr id="30" name="Text 3"/>
          <p:cNvSpPr/>
          <p:nvPr/>
        </p:nvSpPr>
        <p:spPr>
          <a:xfrm>
            <a:off x="3811608" y="1990045"/>
            <a:ext cx="3043231" cy="304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22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Senior Consultant</a:t>
            </a:r>
            <a:endParaRPr lang="en-US" sz="2200" dirty="0"/>
          </a:p>
        </p:txBody>
      </p:sp>
      <p:sp>
        <p:nvSpPr>
          <p:cNvPr id="31" name="Text 4"/>
          <p:cNvSpPr/>
          <p:nvPr/>
        </p:nvSpPr>
        <p:spPr>
          <a:xfrm>
            <a:off x="3839743" y="2593723"/>
            <a:ext cx="2953086" cy="316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2%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Text 3"/>
          <p:cNvSpPr/>
          <p:nvPr/>
        </p:nvSpPr>
        <p:spPr>
          <a:xfrm>
            <a:off x="3821926" y="1242204"/>
            <a:ext cx="2971917" cy="254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 smtClean="0"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Level 2</a:t>
            </a:r>
            <a:endParaRPr lang="en-US" sz="2400" dirty="0"/>
          </a:p>
        </p:txBody>
      </p:sp>
      <p:sp>
        <p:nvSpPr>
          <p:cNvPr id="33" name="Shape 1"/>
          <p:cNvSpPr/>
          <p:nvPr/>
        </p:nvSpPr>
        <p:spPr>
          <a:xfrm>
            <a:off x="7362162" y="1130137"/>
            <a:ext cx="3553487" cy="2201922"/>
          </a:xfrm>
          <a:prstGeom prst="roundRect">
            <a:avLst>
              <a:gd name="adj" fmla="val 13557"/>
            </a:avLst>
          </a:prstGeom>
          <a:solidFill>
            <a:srgbClr val="27272B"/>
          </a:solidFill>
          <a:ln w="30480">
            <a:solidFill>
              <a:srgbClr val="F2F2F2"/>
            </a:solidFill>
            <a:prstDash val="solid"/>
          </a:ln>
        </p:spPr>
      </p:sp>
      <p:sp>
        <p:nvSpPr>
          <p:cNvPr id="34" name="Shape 2"/>
          <p:cNvSpPr/>
          <p:nvPr/>
        </p:nvSpPr>
        <p:spPr>
          <a:xfrm>
            <a:off x="7349134" y="1133441"/>
            <a:ext cx="3547465" cy="489781"/>
          </a:xfrm>
          <a:prstGeom prst="roundRect">
            <a:avLst>
              <a:gd name="adj" fmla="val 44472"/>
            </a:avLst>
          </a:prstGeom>
          <a:solidFill>
            <a:srgbClr val="F2F2F2"/>
          </a:solidFill>
          <a:ln/>
        </p:spPr>
      </p:sp>
      <p:sp>
        <p:nvSpPr>
          <p:cNvPr id="35" name="Text 3"/>
          <p:cNvSpPr/>
          <p:nvPr/>
        </p:nvSpPr>
        <p:spPr>
          <a:xfrm>
            <a:off x="7552532" y="1668294"/>
            <a:ext cx="3096417" cy="8175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Executive </a:t>
            </a:r>
            <a:r>
              <a:rPr lang="en-US" sz="2200" b="1" dirty="0" smtClean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Consultant</a:t>
            </a:r>
          </a:p>
          <a:p>
            <a:pPr algn="ctr">
              <a:lnSpc>
                <a:spcPts val="2400"/>
              </a:lnSpc>
            </a:pPr>
            <a:r>
              <a:rPr lang="en-US" sz="2200" b="1" dirty="0" smtClean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 </a:t>
            </a:r>
            <a:r>
              <a:rPr lang="en-US" sz="22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(Pearl Level)</a:t>
            </a:r>
            <a:endParaRPr lang="en-US" sz="2200" dirty="0"/>
          </a:p>
        </p:txBody>
      </p:sp>
      <p:sp>
        <p:nvSpPr>
          <p:cNvPr id="36" name="Text 4"/>
          <p:cNvSpPr/>
          <p:nvPr/>
        </p:nvSpPr>
        <p:spPr>
          <a:xfrm>
            <a:off x="7568329" y="2746834"/>
            <a:ext cx="2923733" cy="330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1%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7" name="Text 3"/>
          <p:cNvSpPr/>
          <p:nvPr/>
        </p:nvSpPr>
        <p:spPr>
          <a:xfrm>
            <a:off x="7600950" y="1251594"/>
            <a:ext cx="3164159" cy="273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 smtClean="0"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Level 3</a:t>
            </a:r>
            <a:endParaRPr lang="en-US" sz="2400" dirty="0"/>
          </a:p>
        </p:txBody>
      </p:sp>
      <p:sp>
        <p:nvSpPr>
          <p:cNvPr id="58" name="Shape 1"/>
          <p:cNvSpPr/>
          <p:nvPr/>
        </p:nvSpPr>
        <p:spPr>
          <a:xfrm>
            <a:off x="11181453" y="1149392"/>
            <a:ext cx="3152848" cy="2156020"/>
          </a:xfrm>
          <a:prstGeom prst="roundRect">
            <a:avLst>
              <a:gd name="adj" fmla="val 13557"/>
            </a:avLst>
          </a:prstGeom>
          <a:solidFill>
            <a:srgbClr val="27272B"/>
          </a:solidFill>
          <a:ln w="30480">
            <a:solidFill>
              <a:srgbClr val="F2F2F2"/>
            </a:solidFill>
            <a:prstDash val="solid"/>
          </a:ln>
        </p:spPr>
      </p:sp>
      <p:sp>
        <p:nvSpPr>
          <p:cNvPr id="59" name="Shape 2"/>
          <p:cNvSpPr/>
          <p:nvPr/>
        </p:nvSpPr>
        <p:spPr>
          <a:xfrm>
            <a:off x="11181452" y="1151736"/>
            <a:ext cx="3152849" cy="485170"/>
          </a:xfrm>
          <a:prstGeom prst="roundRect">
            <a:avLst>
              <a:gd name="adj" fmla="val 44472"/>
            </a:avLst>
          </a:prstGeom>
          <a:solidFill>
            <a:srgbClr val="F2F2F2"/>
          </a:solidFill>
          <a:ln/>
        </p:spPr>
      </p:sp>
      <p:sp>
        <p:nvSpPr>
          <p:cNvPr id="60" name="Text 3"/>
          <p:cNvSpPr/>
          <p:nvPr/>
        </p:nvSpPr>
        <p:spPr>
          <a:xfrm>
            <a:off x="11244138" y="1836363"/>
            <a:ext cx="3025814" cy="832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en-US" sz="22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Portfolio Advisor </a:t>
            </a:r>
          </a:p>
          <a:p>
            <a:pPr algn="ctr"/>
            <a:r>
              <a:rPr lang="en-US" sz="2200" b="1" dirty="0" smtClean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(</a:t>
            </a:r>
            <a:r>
              <a:rPr lang="en-US" sz="22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Sapphire Level)</a:t>
            </a:r>
            <a:endParaRPr lang="en-US" sz="2200" dirty="0"/>
          </a:p>
        </p:txBody>
      </p:sp>
      <p:sp>
        <p:nvSpPr>
          <p:cNvPr id="61" name="Text 4"/>
          <p:cNvSpPr/>
          <p:nvPr/>
        </p:nvSpPr>
        <p:spPr>
          <a:xfrm>
            <a:off x="11344041" y="2768698"/>
            <a:ext cx="2809193" cy="333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0.5%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2" name="Text 3"/>
          <p:cNvSpPr/>
          <p:nvPr/>
        </p:nvSpPr>
        <p:spPr>
          <a:xfrm>
            <a:off x="11401190" y="1270849"/>
            <a:ext cx="2648422" cy="30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 smtClean="0"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Level 4</a:t>
            </a:r>
            <a:endParaRPr lang="en-US" sz="2400" dirty="0"/>
          </a:p>
        </p:txBody>
      </p:sp>
      <p:sp>
        <p:nvSpPr>
          <p:cNvPr id="73" name="Shape 1"/>
          <p:cNvSpPr/>
          <p:nvPr/>
        </p:nvSpPr>
        <p:spPr>
          <a:xfrm>
            <a:off x="291962" y="3539120"/>
            <a:ext cx="3013131" cy="2133300"/>
          </a:xfrm>
          <a:prstGeom prst="roundRect">
            <a:avLst>
              <a:gd name="adj" fmla="val 13557"/>
            </a:avLst>
          </a:prstGeom>
          <a:solidFill>
            <a:srgbClr val="27272B"/>
          </a:solidFill>
          <a:ln w="30480">
            <a:solidFill>
              <a:srgbClr val="F2F2F2"/>
            </a:solidFill>
            <a:prstDash val="solid"/>
          </a:ln>
        </p:spPr>
      </p:sp>
      <p:sp>
        <p:nvSpPr>
          <p:cNvPr id="74" name="Shape 2"/>
          <p:cNvSpPr/>
          <p:nvPr/>
        </p:nvSpPr>
        <p:spPr>
          <a:xfrm>
            <a:off x="291962" y="3541464"/>
            <a:ext cx="3013132" cy="480057"/>
          </a:xfrm>
          <a:prstGeom prst="roundRect">
            <a:avLst>
              <a:gd name="adj" fmla="val 44472"/>
            </a:avLst>
          </a:prstGeom>
          <a:solidFill>
            <a:srgbClr val="F2F2F2"/>
          </a:solidFill>
          <a:ln/>
        </p:spPr>
      </p:sp>
      <p:sp>
        <p:nvSpPr>
          <p:cNvPr id="75" name="Text 3"/>
          <p:cNvSpPr/>
          <p:nvPr/>
        </p:nvSpPr>
        <p:spPr>
          <a:xfrm>
            <a:off x="435447" y="4264704"/>
            <a:ext cx="2899797" cy="766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22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Wealth Advisor </a:t>
            </a:r>
            <a:endParaRPr lang="en-US" sz="2200" b="1" dirty="0" smtClean="0">
              <a:solidFill>
                <a:srgbClr val="FCEC99"/>
              </a:solidFill>
              <a:latin typeface="Comfortaa Bold" pitchFamily="34" charset="0"/>
              <a:ea typeface="Comfortaa Bold" pitchFamily="34" charset="-122"/>
              <a:cs typeface="Comfortaa Bold" pitchFamily="34" charset="-120"/>
            </a:endParaRPr>
          </a:p>
          <a:p>
            <a:pPr algn="ctr"/>
            <a:r>
              <a:rPr lang="en-US" sz="2200" b="1" dirty="0" smtClean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(</a:t>
            </a:r>
            <a:r>
              <a:rPr lang="en-US" sz="22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Emerald Level)</a:t>
            </a:r>
            <a:endParaRPr lang="en-US" sz="2200" dirty="0"/>
          </a:p>
        </p:txBody>
      </p:sp>
      <p:sp>
        <p:nvSpPr>
          <p:cNvPr id="76" name="Text 4"/>
          <p:cNvSpPr/>
          <p:nvPr/>
        </p:nvSpPr>
        <p:spPr>
          <a:xfrm>
            <a:off x="618552" y="5153846"/>
            <a:ext cx="2524200" cy="382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0.5%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7" name="Text 3"/>
          <p:cNvSpPr/>
          <p:nvPr/>
        </p:nvSpPr>
        <p:spPr>
          <a:xfrm>
            <a:off x="503153" y="3660577"/>
            <a:ext cx="2562531" cy="298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 smtClean="0"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Level 5</a:t>
            </a:r>
            <a:endParaRPr lang="en-US" sz="2400" dirty="0"/>
          </a:p>
        </p:txBody>
      </p:sp>
      <p:sp>
        <p:nvSpPr>
          <p:cNvPr id="63" name="Rectangle 62"/>
          <p:cNvSpPr/>
          <p:nvPr/>
        </p:nvSpPr>
        <p:spPr>
          <a:xfrm>
            <a:off x="12804932" y="7621072"/>
            <a:ext cx="1769983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64" name="Shape 1"/>
          <p:cNvSpPr/>
          <p:nvPr/>
        </p:nvSpPr>
        <p:spPr>
          <a:xfrm>
            <a:off x="3664924" y="3539120"/>
            <a:ext cx="3339540" cy="2156020"/>
          </a:xfrm>
          <a:prstGeom prst="roundRect">
            <a:avLst>
              <a:gd name="adj" fmla="val 13557"/>
            </a:avLst>
          </a:prstGeom>
          <a:solidFill>
            <a:srgbClr val="27272B"/>
          </a:solidFill>
          <a:ln w="30480">
            <a:solidFill>
              <a:srgbClr val="F2F2F2"/>
            </a:solidFill>
            <a:prstDash val="solid"/>
          </a:ln>
        </p:spPr>
      </p:sp>
      <p:sp>
        <p:nvSpPr>
          <p:cNvPr id="65" name="Shape 2"/>
          <p:cNvSpPr/>
          <p:nvPr/>
        </p:nvSpPr>
        <p:spPr>
          <a:xfrm>
            <a:off x="3664923" y="3541464"/>
            <a:ext cx="3339542" cy="624006"/>
          </a:xfrm>
          <a:prstGeom prst="roundRect">
            <a:avLst>
              <a:gd name="adj" fmla="val 44472"/>
            </a:avLst>
          </a:prstGeom>
          <a:solidFill>
            <a:srgbClr val="F2F2F2"/>
          </a:solidFill>
          <a:ln/>
        </p:spPr>
      </p:sp>
      <p:sp>
        <p:nvSpPr>
          <p:cNvPr id="66" name="Text 3"/>
          <p:cNvSpPr/>
          <p:nvPr/>
        </p:nvSpPr>
        <p:spPr>
          <a:xfrm>
            <a:off x="4058787" y="4305876"/>
            <a:ext cx="2635817" cy="771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en-US" sz="22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Private Client </a:t>
            </a:r>
            <a:r>
              <a:rPr lang="en-US" sz="2200" b="1" dirty="0" smtClean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Advisor </a:t>
            </a:r>
          </a:p>
          <a:p>
            <a:pPr algn="ctr"/>
            <a:r>
              <a:rPr lang="en-US" sz="2200" b="1" dirty="0" smtClean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(</a:t>
            </a:r>
            <a:r>
              <a:rPr lang="en-US" sz="22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Ruby Level)</a:t>
            </a:r>
            <a:endParaRPr lang="en-US" sz="2200" dirty="0"/>
          </a:p>
        </p:txBody>
      </p:sp>
      <p:sp>
        <p:nvSpPr>
          <p:cNvPr id="67" name="Text 4"/>
          <p:cNvSpPr/>
          <p:nvPr/>
        </p:nvSpPr>
        <p:spPr>
          <a:xfrm>
            <a:off x="3973322" y="5126278"/>
            <a:ext cx="2563294" cy="403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32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0.5%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8" name="Text 3"/>
          <p:cNvSpPr/>
          <p:nvPr/>
        </p:nvSpPr>
        <p:spPr>
          <a:xfrm>
            <a:off x="3938973" y="3660577"/>
            <a:ext cx="2800264" cy="387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 smtClean="0"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Level 6</a:t>
            </a:r>
            <a:endParaRPr lang="en-US" sz="2400" dirty="0"/>
          </a:p>
        </p:txBody>
      </p:sp>
      <p:sp>
        <p:nvSpPr>
          <p:cNvPr id="69" name="Shape 1"/>
          <p:cNvSpPr/>
          <p:nvPr/>
        </p:nvSpPr>
        <p:spPr>
          <a:xfrm>
            <a:off x="7362161" y="3539120"/>
            <a:ext cx="3534437" cy="2133300"/>
          </a:xfrm>
          <a:prstGeom prst="roundRect">
            <a:avLst>
              <a:gd name="adj" fmla="val 13557"/>
            </a:avLst>
          </a:prstGeom>
          <a:solidFill>
            <a:srgbClr val="27272B"/>
          </a:solidFill>
          <a:ln w="30480">
            <a:solidFill>
              <a:srgbClr val="F2F2F2"/>
            </a:solidFill>
            <a:prstDash val="solid"/>
          </a:ln>
        </p:spPr>
      </p:sp>
      <p:sp>
        <p:nvSpPr>
          <p:cNvPr id="70" name="Shape 2"/>
          <p:cNvSpPr/>
          <p:nvPr/>
        </p:nvSpPr>
        <p:spPr>
          <a:xfrm>
            <a:off x="7362161" y="3541464"/>
            <a:ext cx="3534439" cy="485170"/>
          </a:xfrm>
          <a:prstGeom prst="roundRect">
            <a:avLst>
              <a:gd name="adj" fmla="val 44472"/>
            </a:avLst>
          </a:prstGeom>
          <a:solidFill>
            <a:srgbClr val="F2F2F2"/>
          </a:solidFill>
          <a:ln/>
        </p:spPr>
      </p:sp>
      <p:sp>
        <p:nvSpPr>
          <p:cNvPr id="71" name="Text 3"/>
          <p:cNvSpPr/>
          <p:nvPr/>
        </p:nvSpPr>
        <p:spPr>
          <a:xfrm>
            <a:off x="7521501" y="4267777"/>
            <a:ext cx="3109904" cy="6807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en-US" sz="22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Legacy </a:t>
            </a:r>
            <a:r>
              <a:rPr lang="en-US" sz="2200" b="1" dirty="0" smtClean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Partner</a:t>
            </a:r>
          </a:p>
          <a:p>
            <a:pPr algn="ctr"/>
            <a:r>
              <a:rPr lang="en-US" sz="2200" b="1" dirty="0" smtClean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 </a:t>
            </a:r>
            <a:r>
              <a:rPr lang="en-US" sz="22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(Diamond Level)</a:t>
            </a:r>
            <a:endParaRPr lang="en-US" sz="2200" dirty="0"/>
          </a:p>
        </p:txBody>
      </p:sp>
      <p:sp>
        <p:nvSpPr>
          <p:cNvPr id="72" name="Text 4"/>
          <p:cNvSpPr/>
          <p:nvPr/>
        </p:nvSpPr>
        <p:spPr>
          <a:xfrm>
            <a:off x="7513583" y="5155574"/>
            <a:ext cx="2922769" cy="339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32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0.5%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8" name="Text 3"/>
          <p:cNvSpPr/>
          <p:nvPr/>
        </p:nvSpPr>
        <p:spPr>
          <a:xfrm>
            <a:off x="7586904" y="3634787"/>
            <a:ext cx="3005877" cy="3271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 smtClean="0"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Level 7</a:t>
            </a:r>
            <a:endParaRPr lang="en-US" sz="2400" dirty="0"/>
          </a:p>
        </p:txBody>
      </p:sp>
      <p:sp>
        <p:nvSpPr>
          <p:cNvPr id="81" name="Shape 1"/>
          <p:cNvSpPr/>
          <p:nvPr/>
        </p:nvSpPr>
        <p:spPr>
          <a:xfrm>
            <a:off x="11181452" y="3539121"/>
            <a:ext cx="3152849" cy="2174473"/>
          </a:xfrm>
          <a:prstGeom prst="roundRect">
            <a:avLst>
              <a:gd name="adj" fmla="val 13557"/>
            </a:avLst>
          </a:prstGeom>
          <a:solidFill>
            <a:srgbClr val="27272B"/>
          </a:solidFill>
          <a:ln w="30480">
            <a:solidFill>
              <a:srgbClr val="F2F2F2"/>
            </a:solidFill>
            <a:prstDash val="solid"/>
          </a:ln>
        </p:spPr>
      </p:sp>
      <p:sp>
        <p:nvSpPr>
          <p:cNvPr id="82" name="Shape 2"/>
          <p:cNvSpPr/>
          <p:nvPr/>
        </p:nvSpPr>
        <p:spPr>
          <a:xfrm>
            <a:off x="11181452" y="3541465"/>
            <a:ext cx="3152851" cy="485170"/>
          </a:xfrm>
          <a:prstGeom prst="roundRect">
            <a:avLst>
              <a:gd name="adj" fmla="val 44472"/>
            </a:avLst>
          </a:prstGeom>
          <a:solidFill>
            <a:srgbClr val="F2F2F2"/>
          </a:solidFill>
          <a:ln/>
        </p:spPr>
      </p:sp>
      <p:sp>
        <p:nvSpPr>
          <p:cNvPr id="83" name="Text 3"/>
          <p:cNvSpPr/>
          <p:nvPr/>
        </p:nvSpPr>
        <p:spPr>
          <a:xfrm>
            <a:off x="11363334" y="4267778"/>
            <a:ext cx="2774150" cy="30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22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Elite Legacy Partner</a:t>
            </a:r>
            <a:endParaRPr lang="en-US" sz="2200" dirty="0"/>
          </a:p>
        </p:txBody>
      </p:sp>
      <p:sp>
        <p:nvSpPr>
          <p:cNvPr id="84" name="Text 4"/>
          <p:cNvSpPr/>
          <p:nvPr/>
        </p:nvSpPr>
        <p:spPr>
          <a:xfrm>
            <a:off x="11391837" y="5046276"/>
            <a:ext cx="2735454" cy="339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32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0.5%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5" name="Text 3"/>
          <p:cNvSpPr/>
          <p:nvPr/>
        </p:nvSpPr>
        <p:spPr>
          <a:xfrm>
            <a:off x="11390623" y="3634788"/>
            <a:ext cx="2681355" cy="3271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 smtClean="0"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Level 8</a:t>
            </a:r>
            <a:endParaRPr lang="en-US" sz="2400" dirty="0"/>
          </a:p>
        </p:txBody>
      </p:sp>
      <p:sp>
        <p:nvSpPr>
          <p:cNvPr id="97" name="Shape 1"/>
          <p:cNvSpPr/>
          <p:nvPr/>
        </p:nvSpPr>
        <p:spPr>
          <a:xfrm>
            <a:off x="368162" y="5892724"/>
            <a:ext cx="3024234" cy="2146672"/>
          </a:xfrm>
          <a:prstGeom prst="roundRect">
            <a:avLst>
              <a:gd name="adj" fmla="val 13557"/>
            </a:avLst>
          </a:prstGeom>
          <a:solidFill>
            <a:srgbClr val="27272B"/>
          </a:solidFill>
          <a:ln w="30480">
            <a:solidFill>
              <a:srgbClr val="F2F2F2"/>
            </a:solidFill>
            <a:prstDash val="solid"/>
          </a:ln>
        </p:spPr>
      </p:sp>
      <p:sp>
        <p:nvSpPr>
          <p:cNvPr id="98" name="Shape 2"/>
          <p:cNvSpPr/>
          <p:nvPr/>
        </p:nvSpPr>
        <p:spPr>
          <a:xfrm>
            <a:off x="368162" y="5895068"/>
            <a:ext cx="3024236" cy="485170"/>
          </a:xfrm>
          <a:prstGeom prst="roundRect">
            <a:avLst>
              <a:gd name="adj" fmla="val 44472"/>
            </a:avLst>
          </a:prstGeom>
          <a:solidFill>
            <a:srgbClr val="F2F2F2"/>
          </a:solidFill>
          <a:ln/>
        </p:spPr>
      </p:sp>
      <p:sp>
        <p:nvSpPr>
          <p:cNvPr id="99" name="Text 3"/>
          <p:cNvSpPr/>
          <p:nvPr/>
        </p:nvSpPr>
        <p:spPr>
          <a:xfrm>
            <a:off x="499611" y="6621381"/>
            <a:ext cx="2660984" cy="301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22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Global Wealth </a:t>
            </a:r>
            <a:endParaRPr lang="en-US" sz="2200" b="1" dirty="0" smtClean="0">
              <a:solidFill>
                <a:srgbClr val="FCEC99"/>
              </a:solidFill>
              <a:latin typeface="Comfortaa Bold" pitchFamily="34" charset="0"/>
              <a:ea typeface="Comfortaa Bold" pitchFamily="34" charset="-122"/>
              <a:cs typeface="Comfortaa Bold" pitchFamily="34" charset="-120"/>
            </a:endParaRPr>
          </a:p>
          <a:p>
            <a:pPr algn="ctr">
              <a:lnSpc>
                <a:spcPts val="2400"/>
              </a:lnSpc>
            </a:pPr>
            <a:r>
              <a:rPr lang="en-US" sz="2200" b="1" dirty="0" smtClean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Partner</a:t>
            </a:r>
            <a:endParaRPr lang="en-US" sz="2200" dirty="0"/>
          </a:p>
        </p:txBody>
      </p:sp>
      <p:sp>
        <p:nvSpPr>
          <p:cNvPr id="100" name="Text 4"/>
          <p:cNvSpPr/>
          <p:nvPr/>
        </p:nvSpPr>
        <p:spPr>
          <a:xfrm>
            <a:off x="527201" y="7372430"/>
            <a:ext cx="2623866" cy="324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32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0.5%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1" name="Text 3"/>
          <p:cNvSpPr/>
          <p:nvPr/>
        </p:nvSpPr>
        <p:spPr>
          <a:xfrm>
            <a:off x="566237" y="6003889"/>
            <a:ext cx="2603561" cy="311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 smtClean="0"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Level 9</a:t>
            </a:r>
            <a:endParaRPr lang="en-US" sz="2400" dirty="0"/>
          </a:p>
        </p:txBody>
      </p:sp>
      <p:sp>
        <p:nvSpPr>
          <p:cNvPr id="102" name="Shape 2"/>
          <p:cNvSpPr/>
          <p:nvPr/>
        </p:nvSpPr>
        <p:spPr>
          <a:xfrm>
            <a:off x="6516557" y="6226850"/>
            <a:ext cx="5081843" cy="815297"/>
          </a:xfrm>
          <a:prstGeom prst="roundRect">
            <a:avLst>
              <a:gd name="adj" fmla="val 44472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</p:sp>
      <p:sp>
        <p:nvSpPr>
          <p:cNvPr id="103" name="Text 3"/>
          <p:cNvSpPr/>
          <p:nvPr/>
        </p:nvSpPr>
        <p:spPr>
          <a:xfrm>
            <a:off x="6730124" y="6553999"/>
            <a:ext cx="4667460" cy="313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dirty="0" smtClean="0"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Magic Booster For All</a:t>
            </a:r>
            <a:endParaRPr lang="en-US" sz="3200" dirty="0"/>
          </a:p>
        </p:txBody>
      </p:sp>
      <p:sp>
        <p:nvSpPr>
          <p:cNvPr id="104" name="Text 3"/>
          <p:cNvSpPr/>
          <p:nvPr/>
        </p:nvSpPr>
        <p:spPr>
          <a:xfrm>
            <a:off x="5239451" y="7420256"/>
            <a:ext cx="7851231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10% of Referral Income to Every Sponsor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4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782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46759" y="3743920"/>
            <a:ext cx="5346383" cy="550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Why Fun Destino Works</a:t>
            </a:r>
            <a:endParaRPr lang="en-US" sz="3450" dirty="0"/>
          </a:p>
        </p:txBody>
      </p:sp>
      <p:sp>
        <p:nvSpPr>
          <p:cNvPr id="4" name="Shape 1"/>
          <p:cNvSpPr/>
          <p:nvPr/>
        </p:nvSpPr>
        <p:spPr>
          <a:xfrm>
            <a:off x="881063" y="4600337"/>
            <a:ext cx="6322576" cy="1436370"/>
          </a:xfrm>
          <a:prstGeom prst="roundRect">
            <a:avLst>
              <a:gd name="adj" fmla="val 20705"/>
            </a:avLst>
          </a:prstGeom>
          <a:solidFill>
            <a:srgbClr val="46464A"/>
          </a:solidFill>
          <a:ln/>
        </p:spPr>
      </p:sp>
      <p:sp>
        <p:nvSpPr>
          <p:cNvPr id="5" name="Shape 2"/>
          <p:cNvSpPr/>
          <p:nvPr/>
        </p:nvSpPr>
        <p:spPr>
          <a:xfrm>
            <a:off x="1079302" y="4896803"/>
            <a:ext cx="99060" cy="99060"/>
          </a:xfrm>
          <a:prstGeom prst="roundRect">
            <a:avLst>
              <a:gd name="adj" fmla="val 461538"/>
            </a:avLst>
          </a:prstGeom>
          <a:solidFill>
            <a:srgbClr val="FCEC99"/>
          </a:solidFill>
          <a:ln/>
        </p:spPr>
      </p:sp>
      <p:sp>
        <p:nvSpPr>
          <p:cNvPr id="6" name="Text 3"/>
          <p:cNvSpPr/>
          <p:nvPr/>
        </p:nvSpPr>
        <p:spPr>
          <a:xfrm>
            <a:off x="1356717" y="4798576"/>
            <a:ext cx="3131939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Integrated Destination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356717" y="5236012"/>
            <a:ext cx="5648682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Mall, food courts, entertainment, and family attractions under one roof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642" y="4600337"/>
            <a:ext cx="6322695" cy="1436370"/>
          </a:xfrm>
          <a:prstGeom prst="roundRect">
            <a:avLst>
              <a:gd name="adj" fmla="val 20705"/>
            </a:avLst>
          </a:prstGeom>
          <a:solidFill>
            <a:srgbClr val="46464A"/>
          </a:solidFill>
          <a:ln/>
        </p:spPr>
      </p:sp>
      <p:sp>
        <p:nvSpPr>
          <p:cNvPr id="9" name="Shape 6"/>
          <p:cNvSpPr/>
          <p:nvPr/>
        </p:nvSpPr>
        <p:spPr>
          <a:xfrm>
            <a:off x="7624882" y="4865727"/>
            <a:ext cx="99060" cy="99060"/>
          </a:xfrm>
          <a:prstGeom prst="roundRect">
            <a:avLst>
              <a:gd name="adj" fmla="val 461538"/>
            </a:avLst>
          </a:prstGeom>
          <a:solidFill>
            <a:srgbClr val="FCEC99"/>
          </a:solidFill>
          <a:ln/>
        </p:spPr>
      </p:sp>
      <p:sp>
        <p:nvSpPr>
          <p:cNvPr id="10" name="Text 7"/>
          <p:cNvSpPr/>
          <p:nvPr/>
        </p:nvSpPr>
        <p:spPr>
          <a:xfrm>
            <a:off x="7902297" y="4798576"/>
            <a:ext cx="2782491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Prime Highway Location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7902297" y="5180886"/>
            <a:ext cx="5648801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High visibility and accessibility on major transportation corridor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Shape 9"/>
          <p:cNvSpPr/>
          <p:nvPr/>
        </p:nvSpPr>
        <p:spPr>
          <a:xfrm>
            <a:off x="881063" y="6393537"/>
            <a:ext cx="6322576" cy="1381244"/>
          </a:xfrm>
          <a:prstGeom prst="roundRect">
            <a:avLst>
              <a:gd name="adj" fmla="val 21531"/>
            </a:avLst>
          </a:prstGeom>
          <a:solidFill>
            <a:srgbClr val="46464A"/>
          </a:solidFill>
          <a:ln/>
        </p:spPr>
      </p:sp>
      <p:sp>
        <p:nvSpPr>
          <p:cNvPr id="13" name="Shape 10"/>
          <p:cNvSpPr/>
          <p:nvPr/>
        </p:nvSpPr>
        <p:spPr>
          <a:xfrm>
            <a:off x="1079302" y="6658928"/>
            <a:ext cx="99060" cy="99060"/>
          </a:xfrm>
          <a:prstGeom prst="roundRect">
            <a:avLst>
              <a:gd name="adj" fmla="val 461538"/>
            </a:avLst>
          </a:prstGeom>
          <a:solidFill>
            <a:srgbClr val="FCEC99"/>
          </a:solidFill>
          <a:ln/>
        </p:spPr>
      </p:sp>
      <p:sp>
        <p:nvSpPr>
          <p:cNvPr id="14" name="Text 11"/>
          <p:cNvSpPr/>
          <p:nvPr/>
        </p:nvSpPr>
        <p:spPr>
          <a:xfrm>
            <a:off x="1356717" y="6591776"/>
            <a:ext cx="2202894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Regular Events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1356717" y="6974086"/>
            <a:ext cx="5648682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Festivals, shows, and community gatherings drive consistent footfall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426642" y="6393537"/>
            <a:ext cx="6322695" cy="1381244"/>
          </a:xfrm>
          <a:prstGeom prst="roundRect">
            <a:avLst>
              <a:gd name="adj" fmla="val 21531"/>
            </a:avLst>
          </a:prstGeom>
          <a:solidFill>
            <a:srgbClr val="46464A"/>
          </a:solidFill>
          <a:ln/>
        </p:spPr>
      </p:sp>
      <p:sp>
        <p:nvSpPr>
          <p:cNvPr id="17" name="Shape 14"/>
          <p:cNvSpPr/>
          <p:nvPr/>
        </p:nvSpPr>
        <p:spPr>
          <a:xfrm>
            <a:off x="7624882" y="6658928"/>
            <a:ext cx="99060" cy="99060"/>
          </a:xfrm>
          <a:prstGeom prst="roundRect">
            <a:avLst>
              <a:gd name="adj" fmla="val 461538"/>
            </a:avLst>
          </a:prstGeom>
          <a:solidFill>
            <a:srgbClr val="FCEC99"/>
          </a:solidFill>
          <a:ln/>
        </p:spPr>
      </p:sp>
      <p:sp>
        <p:nvSpPr>
          <p:cNvPr id="18" name="Text 15"/>
          <p:cNvSpPr/>
          <p:nvPr/>
        </p:nvSpPr>
        <p:spPr>
          <a:xfrm>
            <a:off x="7902297" y="6591776"/>
            <a:ext cx="2202894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Growing Footfall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7902297" y="6974086"/>
            <a:ext cx="5648801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Increasing tourist and local visitor traffic </a:t>
            </a:r>
            <a:endParaRPr lang="en-US" sz="2000" dirty="0" smtClean="0">
              <a:solidFill>
                <a:schemeClr val="bg1"/>
              </a:solidFill>
              <a:latin typeface="Raleway Semi Bold" pitchFamily="34" charset="0"/>
              <a:ea typeface="Raleway Semi Bold" pitchFamily="34" charset="-122"/>
              <a:cs typeface="Raleway Semi Bold" pitchFamily="34" charset="-120"/>
            </a:endParaRPr>
          </a:p>
          <a:p>
            <a:pPr marL="0" indent="0" algn="l">
              <a:lnSpc>
                <a:spcPts val="235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year-round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804932" y="7792522"/>
            <a:ext cx="1769983" cy="4180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pic>
        <p:nvPicPr>
          <p:cNvPr id="1026" name="Picture 2" descr="C:\Users\abc\Downloads\WhatsApp Image 2026-01-31 at 10.56.28 PM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26757" y="364927"/>
            <a:ext cx="9376886" cy="578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36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Why You Should Prefer This Investment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876300" y="1393269"/>
            <a:ext cx="468273" cy="468273"/>
          </a:xfrm>
          <a:prstGeom prst="roundRect">
            <a:avLst>
              <a:gd name="adj" fmla="val 66668"/>
            </a:avLst>
          </a:prstGeom>
          <a:solidFill>
            <a:srgbClr val="46464A"/>
          </a:solidFill>
          <a:ln/>
        </p:spPr>
      </p:sp>
      <p:sp>
        <p:nvSpPr>
          <p:cNvPr id="4" name="Text 2"/>
          <p:cNvSpPr/>
          <p:nvPr/>
        </p:nvSpPr>
        <p:spPr>
          <a:xfrm>
            <a:off x="1541145" y="1432203"/>
            <a:ext cx="2774990" cy="346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Assured Income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541145" y="1896904"/>
            <a:ext cx="12212955" cy="323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Fixed rental or dividend income provides stable rupee-denominated returns, hedging against </a:t>
            </a:r>
            <a:endParaRPr lang="en-US" sz="2000" dirty="0" smtClean="0">
              <a:solidFill>
                <a:schemeClr val="bg1"/>
              </a:solidFill>
              <a:latin typeface="Raleway Semi Bold" pitchFamily="34" charset="0"/>
              <a:ea typeface="Raleway Semi Bold" pitchFamily="34" charset="-122"/>
              <a:cs typeface="Raleway Semi Bold" pitchFamily="34" charset="-12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currency 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fluctuations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876300" y="2804279"/>
            <a:ext cx="468273" cy="468273"/>
          </a:xfrm>
          <a:prstGeom prst="roundRect">
            <a:avLst>
              <a:gd name="adj" fmla="val 66668"/>
            </a:avLst>
          </a:prstGeom>
          <a:solidFill>
            <a:srgbClr val="46464A"/>
          </a:solidFill>
          <a:ln/>
        </p:spPr>
      </p:sp>
      <p:sp>
        <p:nvSpPr>
          <p:cNvPr id="7" name="Text 5"/>
          <p:cNvSpPr/>
          <p:nvPr/>
        </p:nvSpPr>
        <p:spPr>
          <a:xfrm>
            <a:off x="1541145" y="2843213"/>
            <a:ext cx="3732728" cy="346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Zero Management Hassle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541145" y="3307913"/>
            <a:ext cx="12212955" cy="647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Professional team handles all operations, tenant relations, and property management – no need to travel or coordinate locally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Shape 7"/>
          <p:cNvSpPr/>
          <p:nvPr/>
        </p:nvSpPr>
        <p:spPr>
          <a:xfrm>
            <a:off x="876300" y="4348520"/>
            <a:ext cx="468273" cy="468273"/>
          </a:xfrm>
          <a:prstGeom prst="roundRect">
            <a:avLst>
              <a:gd name="adj" fmla="val 66668"/>
            </a:avLst>
          </a:prstGeom>
          <a:solidFill>
            <a:srgbClr val="46464A"/>
          </a:solidFill>
          <a:ln/>
        </p:spPr>
      </p:sp>
      <p:sp>
        <p:nvSpPr>
          <p:cNvPr id="10" name="Text 8"/>
          <p:cNvSpPr/>
          <p:nvPr/>
        </p:nvSpPr>
        <p:spPr>
          <a:xfrm>
            <a:off x="1541145" y="4387453"/>
            <a:ext cx="3050262" cy="346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Flexible Asset Choice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1541145" y="4852154"/>
            <a:ext cx="12212955" cy="323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Option of financial instrument (Demat shares) or physical real estate based on your investment preference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76300" y="5569029"/>
            <a:ext cx="468273" cy="468273"/>
          </a:xfrm>
          <a:prstGeom prst="roundRect">
            <a:avLst>
              <a:gd name="adj" fmla="val 66668"/>
            </a:avLst>
          </a:prstGeom>
          <a:solidFill>
            <a:srgbClr val="46464A"/>
          </a:solidFill>
          <a:ln/>
        </p:spPr>
      </p:sp>
      <p:sp>
        <p:nvSpPr>
          <p:cNvPr id="13" name="Text 11"/>
          <p:cNvSpPr/>
          <p:nvPr/>
        </p:nvSpPr>
        <p:spPr>
          <a:xfrm>
            <a:off x="1541145" y="5607963"/>
            <a:ext cx="3494961" cy="346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Long-Term Appreciation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541145" y="6072664"/>
            <a:ext cx="12212955" cy="323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Property value and rental income grow over time, building wealth for future generations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76300" y="6789539"/>
            <a:ext cx="468273" cy="468273"/>
          </a:xfrm>
          <a:prstGeom prst="roundRect">
            <a:avLst>
              <a:gd name="adj" fmla="val 66668"/>
            </a:avLst>
          </a:prstGeom>
          <a:solidFill>
            <a:srgbClr val="46464A"/>
          </a:solidFill>
          <a:ln/>
        </p:spPr>
      </p:sp>
      <p:sp>
        <p:nvSpPr>
          <p:cNvPr id="16" name="Text 14"/>
          <p:cNvSpPr/>
          <p:nvPr/>
        </p:nvSpPr>
        <p:spPr>
          <a:xfrm>
            <a:off x="1541145" y="6828473"/>
            <a:ext cx="2774990" cy="346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Legacy Investment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1541145" y="7293173"/>
            <a:ext cx="12212955" cy="323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Perfect addition to India portfolio, creating tangible assets for family wealth transfer and inheritance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04932" y="7659172"/>
            <a:ext cx="1769983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7842" y="615554"/>
            <a:ext cx="5431393" cy="578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0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Contact us for Site Visit 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876300" y="1583769"/>
            <a:ext cx="468273" cy="468273"/>
          </a:xfrm>
          <a:prstGeom prst="roundRect">
            <a:avLst>
              <a:gd name="adj" fmla="val 66668"/>
            </a:avLst>
          </a:prstGeom>
          <a:solidFill>
            <a:srgbClr val="46464A"/>
          </a:solidFill>
          <a:ln/>
        </p:spPr>
      </p:sp>
      <p:sp>
        <p:nvSpPr>
          <p:cNvPr id="4" name="Text 2"/>
          <p:cNvSpPr/>
          <p:nvPr/>
        </p:nvSpPr>
        <p:spPr>
          <a:xfrm>
            <a:off x="1541145" y="1622703"/>
            <a:ext cx="2774990" cy="346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Website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541146" y="2087404"/>
            <a:ext cx="2774990" cy="323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www.fundestino.in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876300" y="2804279"/>
            <a:ext cx="468273" cy="468273"/>
          </a:xfrm>
          <a:prstGeom prst="roundRect">
            <a:avLst>
              <a:gd name="adj" fmla="val 66668"/>
            </a:avLst>
          </a:prstGeom>
          <a:solidFill>
            <a:srgbClr val="46464A"/>
          </a:solidFill>
          <a:ln/>
        </p:spPr>
      </p:sp>
      <p:sp>
        <p:nvSpPr>
          <p:cNvPr id="7" name="Text 5"/>
          <p:cNvSpPr/>
          <p:nvPr/>
        </p:nvSpPr>
        <p:spPr>
          <a:xfrm>
            <a:off x="1541145" y="2843213"/>
            <a:ext cx="3732728" cy="346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Email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541145" y="3307913"/>
            <a:ext cx="12212955" cy="647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fundestinomall@gmail.com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Shape 7"/>
          <p:cNvSpPr/>
          <p:nvPr/>
        </p:nvSpPr>
        <p:spPr>
          <a:xfrm>
            <a:off x="876300" y="4348520"/>
            <a:ext cx="468273" cy="468273"/>
          </a:xfrm>
          <a:prstGeom prst="roundRect">
            <a:avLst>
              <a:gd name="adj" fmla="val 66668"/>
            </a:avLst>
          </a:prstGeom>
          <a:solidFill>
            <a:srgbClr val="46464A"/>
          </a:solidFill>
          <a:ln/>
        </p:spPr>
      </p:sp>
      <p:sp>
        <p:nvSpPr>
          <p:cNvPr id="10" name="Text 8"/>
          <p:cNvSpPr/>
          <p:nvPr/>
        </p:nvSpPr>
        <p:spPr>
          <a:xfrm>
            <a:off x="1541145" y="4387453"/>
            <a:ext cx="3050262" cy="346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Phone No.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1541146" y="4816794"/>
            <a:ext cx="3732728" cy="359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8130570502, 9815580037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76300" y="5569029"/>
            <a:ext cx="468273" cy="468273"/>
          </a:xfrm>
          <a:prstGeom prst="roundRect">
            <a:avLst>
              <a:gd name="adj" fmla="val 66668"/>
            </a:avLst>
          </a:prstGeom>
          <a:solidFill>
            <a:srgbClr val="46464A"/>
          </a:solidFill>
          <a:ln/>
        </p:spPr>
      </p:sp>
      <p:sp>
        <p:nvSpPr>
          <p:cNvPr id="13" name="Text 11"/>
          <p:cNvSpPr/>
          <p:nvPr/>
        </p:nvSpPr>
        <p:spPr>
          <a:xfrm>
            <a:off x="1541145" y="5607963"/>
            <a:ext cx="3494961" cy="346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</a:t>
            </a:r>
            <a:r>
              <a:rPr lang="en-US" sz="2400" b="1" dirty="0" smtClean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ddress 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541145" y="6037302"/>
            <a:ext cx="7640955" cy="877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Home  </a:t>
            </a:r>
            <a:r>
              <a:rPr lang="en-US" sz="2000" dirty="0" err="1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Destino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 Private Limited (HK Developer) </a:t>
            </a:r>
            <a:endParaRPr lang="en-US" sz="2000" dirty="0" smtClean="0">
              <a:solidFill>
                <a:schemeClr val="bg1"/>
              </a:solidFill>
              <a:latin typeface="Raleway Semi Bold" pitchFamily="34" charset="0"/>
              <a:ea typeface="Raleway Semi Bold" pitchFamily="34" charset="-122"/>
              <a:cs typeface="Raleway Semi Bold" pitchFamily="34" charset="-120"/>
            </a:endParaRPr>
          </a:p>
          <a:p>
            <a:pPr>
              <a:lnSpc>
                <a:spcPts val="2500"/>
              </a:lnSpc>
            </a:pP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Ground 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Floor </a:t>
            </a:r>
            <a:r>
              <a:rPr lang="en-US" sz="2000" dirty="0" err="1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Adj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Maruti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 Showroom </a:t>
            </a:r>
            <a:endParaRPr lang="en-US" sz="2000" dirty="0" smtClean="0">
              <a:solidFill>
                <a:schemeClr val="bg1"/>
              </a:solidFill>
              <a:latin typeface="Raleway Semi Bold" pitchFamily="34" charset="0"/>
              <a:ea typeface="Raleway Semi Bold" pitchFamily="34" charset="-122"/>
              <a:cs typeface="Raleway Semi Bold" pitchFamily="34" charset="-120"/>
            </a:endParaRPr>
          </a:p>
          <a:p>
            <a:pPr>
              <a:lnSpc>
                <a:spcPts val="25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Hoshiarpur</a:t>
            </a: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  Road 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Garhshankar-144527 (</a:t>
            </a:r>
            <a:r>
              <a:rPr lang="en-US" sz="2000" dirty="0" err="1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Pb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32" y="0"/>
            <a:ext cx="7226367" cy="822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4" y="5607963"/>
            <a:ext cx="301816" cy="412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2" y="4324404"/>
            <a:ext cx="476731" cy="476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2781979"/>
            <a:ext cx="485163" cy="4851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" y="1598243"/>
            <a:ext cx="485163" cy="4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0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34175" y="869795"/>
            <a:ext cx="14139747" cy="1599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950"/>
              </a:lnSpc>
              <a:buNone/>
            </a:pPr>
            <a:r>
              <a:rPr lang="en-US" sz="46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Benefits of Pre-Leased Commercial Properties</a:t>
            </a:r>
            <a:endParaRPr lang="en-US" sz="4600" dirty="0"/>
          </a:p>
        </p:txBody>
      </p:sp>
      <p:sp>
        <p:nvSpPr>
          <p:cNvPr id="5" name="Text 1"/>
          <p:cNvSpPr/>
          <p:nvPr/>
        </p:nvSpPr>
        <p:spPr>
          <a:xfrm>
            <a:off x="780700" y="2354163"/>
            <a:ext cx="12868275" cy="518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Assured</a:t>
            </a:r>
            <a:r>
              <a:rPr lang="en-US" sz="2400" dirty="0">
                <a:solidFill>
                  <a:srgbClr val="FFFFFF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 Fixed Monthly Income 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869910" y="2919360"/>
            <a:ext cx="12868275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Guaranteed 10% </a:t>
            </a:r>
            <a:r>
              <a:rPr lang="en-US" sz="24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Property</a:t>
            </a:r>
            <a:r>
              <a:rPr lang="en-US" sz="2400" dirty="0">
                <a:solidFill>
                  <a:srgbClr val="FFFFFF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 Appreciation yearly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869909" y="3478477"/>
            <a:ext cx="12868275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Future Growth with Less Investment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869908" y="4067208"/>
            <a:ext cx="12868275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15% Assured Rental Increment after 3 years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 5"/>
          <p:cNvSpPr/>
          <p:nvPr/>
        </p:nvSpPr>
        <p:spPr>
          <a:xfrm>
            <a:off x="869907" y="4672815"/>
            <a:ext cx="12868275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Commercial Showroom Ideal for investment or own business use.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 6"/>
          <p:cNvSpPr/>
          <p:nvPr/>
        </p:nvSpPr>
        <p:spPr>
          <a:xfrm>
            <a:off x="869906" y="5282275"/>
            <a:ext cx="12868275" cy="458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Secure &amp; Stable Fixed Returns for Salaried, Businessman &amp; NRI Investors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536" y="6314305"/>
            <a:ext cx="12021013" cy="13438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04932" y="7677244"/>
            <a:ext cx="1769983" cy="5343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pic>
        <p:nvPicPr>
          <p:cNvPr id="3074" name="Picture 2" descr="C:\Users\abc\Downloads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8" y="2313691"/>
            <a:ext cx="2247572" cy="23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bc\Downloads\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322" y="2305211"/>
            <a:ext cx="2171700" cy="24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81063" y="766167"/>
            <a:ext cx="7080647" cy="550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300"/>
              </a:lnSpc>
            </a:pPr>
            <a:r>
              <a:rPr lang="en-US" sz="345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Earn </a:t>
            </a:r>
            <a:r>
              <a:rPr lang="en-US" sz="34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Monthly Fixed Rent</a:t>
            </a:r>
            <a:endParaRPr lang="en-US" sz="3450" dirty="0"/>
          </a:p>
        </p:txBody>
      </p:sp>
      <p:sp>
        <p:nvSpPr>
          <p:cNvPr id="4" name="Shape 1"/>
          <p:cNvSpPr/>
          <p:nvPr/>
        </p:nvSpPr>
        <p:spPr>
          <a:xfrm>
            <a:off x="732235" y="2367915"/>
            <a:ext cx="7381875" cy="1135142"/>
          </a:xfrm>
          <a:prstGeom prst="roundRect">
            <a:avLst>
              <a:gd name="adj" fmla="val 41919"/>
            </a:avLst>
          </a:prstGeom>
          <a:solidFill>
            <a:srgbClr val="46464A"/>
          </a:solidFill>
          <a:ln/>
        </p:spPr>
      </p:sp>
      <p:sp>
        <p:nvSpPr>
          <p:cNvPr id="5" name="Text 2"/>
          <p:cNvSpPr/>
          <p:nvPr/>
        </p:nvSpPr>
        <p:spPr>
          <a:xfrm>
            <a:off x="1082874" y="2770287"/>
            <a:ext cx="4711898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Monthly </a:t>
            </a: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Fixed Rent </a:t>
            </a:r>
            <a:r>
              <a:rPr lang="en-IN" sz="2400" dirty="0">
                <a:solidFill>
                  <a:schemeClr val="bg1"/>
                </a:solidFill>
              </a:rPr>
              <a:t>₹</a:t>
            </a:r>
            <a:r>
              <a:rPr lang="en-US" sz="2400" b="1" dirty="0" smtClean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25k </a:t>
            </a: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- </a:t>
            </a:r>
            <a:r>
              <a:rPr lang="en-IN" sz="2400" dirty="0">
                <a:solidFill>
                  <a:schemeClr val="bg1"/>
                </a:solidFill>
              </a:rPr>
              <a:t>₹ </a:t>
            </a:r>
            <a:r>
              <a:rPr lang="en-US" sz="2400" b="1" dirty="0" smtClean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7 </a:t>
            </a: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Lakh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732235" y="3814762"/>
            <a:ext cx="7381875" cy="1135142"/>
          </a:xfrm>
          <a:prstGeom prst="roundRect">
            <a:avLst>
              <a:gd name="adj" fmla="val 41919"/>
            </a:avLst>
          </a:prstGeom>
          <a:solidFill>
            <a:srgbClr val="46464A"/>
          </a:solidFill>
          <a:ln/>
        </p:spPr>
      </p:sp>
      <p:sp>
        <p:nvSpPr>
          <p:cNvPr id="8" name="Text 5"/>
          <p:cNvSpPr/>
          <p:nvPr/>
        </p:nvSpPr>
        <p:spPr>
          <a:xfrm>
            <a:off x="1082874" y="4217134"/>
            <a:ext cx="5740598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Zero </a:t>
            </a: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Tenant &amp; Management Hassle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770335" y="5318760"/>
            <a:ext cx="7381875" cy="1135142"/>
          </a:xfrm>
          <a:prstGeom prst="roundRect">
            <a:avLst>
              <a:gd name="adj" fmla="val 41919"/>
            </a:avLst>
          </a:prstGeom>
          <a:solidFill>
            <a:srgbClr val="46464A"/>
          </a:solidFill>
          <a:ln/>
        </p:spPr>
      </p:sp>
      <p:sp>
        <p:nvSpPr>
          <p:cNvPr id="11" name="Text 8"/>
          <p:cNvSpPr/>
          <p:nvPr/>
        </p:nvSpPr>
        <p:spPr>
          <a:xfrm>
            <a:off x="1120974" y="5722501"/>
            <a:ext cx="4864298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Ideal </a:t>
            </a: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For NRI &amp; Smart Investors</a:t>
            </a:r>
            <a:endParaRPr lang="en-US" sz="2400" dirty="0"/>
          </a:p>
        </p:txBody>
      </p:sp>
      <p:sp>
        <p:nvSpPr>
          <p:cNvPr id="16" name="Text 13"/>
          <p:cNvSpPr/>
          <p:nvPr/>
        </p:nvSpPr>
        <p:spPr>
          <a:xfrm>
            <a:off x="881063" y="1705928"/>
            <a:ext cx="7920037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sz="24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Smart Commercial Investment With Assured Income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881063" y="6827758"/>
            <a:ext cx="7381875" cy="1135142"/>
          </a:xfrm>
          <a:prstGeom prst="roundRect">
            <a:avLst>
              <a:gd name="adj" fmla="val 41919"/>
            </a:avLst>
          </a:prstGeom>
          <a:solidFill>
            <a:srgbClr val="46464A"/>
          </a:solidFill>
          <a:ln/>
        </p:spPr>
      </p:sp>
      <p:sp>
        <p:nvSpPr>
          <p:cNvPr id="13" name="Text 8"/>
          <p:cNvSpPr/>
          <p:nvPr/>
        </p:nvSpPr>
        <p:spPr>
          <a:xfrm>
            <a:off x="1231702" y="7231499"/>
            <a:ext cx="4864298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Future Growth with less Investment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995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46621" y="1013817"/>
            <a:ext cx="7737038" cy="611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Fun Destino Mall – At a Glance</a:t>
            </a:r>
            <a:endParaRPr lang="en-US" sz="3850" dirty="0"/>
          </a:p>
        </p:txBody>
      </p:sp>
      <p:sp>
        <p:nvSpPr>
          <p:cNvPr id="3" name="Shape 1"/>
          <p:cNvSpPr/>
          <p:nvPr/>
        </p:nvSpPr>
        <p:spPr>
          <a:xfrm>
            <a:off x="881063" y="2066330"/>
            <a:ext cx="6324005" cy="2464594"/>
          </a:xfrm>
          <a:prstGeom prst="roundRect">
            <a:avLst>
              <a:gd name="adj" fmla="val 13408"/>
            </a:avLst>
          </a:prstGeom>
          <a:solidFill>
            <a:srgbClr val="46464A"/>
          </a:solidFill>
          <a:ln/>
        </p:spPr>
      </p:sp>
      <p:sp>
        <p:nvSpPr>
          <p:cNvPr id="4" name="Shape 2"/>
          <p:cNvSpPr/>
          <p:nvPr/>
        </p:nvSpPr>
        <p:spPr>
          <a:xfrm>
            <a:off x="3712607" y="2286595"/>
            <a:ext cx="660797" cy="660797"/>
          </a:xfrm>
          <a:prstGeom prst="roundRect">
            <a:avLst>
              <a:gd name="adj" fmla="val 13836451"/>
            </a:avLst>
          </a:prstGeom>
          <a:solidFill>
            <a:srgbClr val="FAEEB8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4296" y="2468285"/>
            <a:ext cx="297299" cy="29729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819162" y="3167658"/>
            <a:ext cx="2447687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Prime </a:t>
            </a: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Location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101328" y="3605808"/>
            <a:ext cx="5883473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Hoshiarpur Road , Garhshankar, Punjab on major highway corridor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5333" y="2066330"/>
            <a:ext cx="6324005" cy="2464594"/>
          </a:xfrm>
          <a:prstGeom prst="roundRect">
            <a:avLst>
              <a:gd name="adj" fmla="val 13408"/>
            </a:avLst>
          </a:prstGeom>
          <a:solidFill>
            <a:srgbClr val="46464A"/>
          </a:solidFill>
          <a:ln/>
        </p:spPr>
      </p:sp>
      <p:sp>
        <p:nvSpPr>
          <p:cNvPr id="9" name="Shape 6"/>
          <p:cNvSpPr/>
          <p:nvPr/>
        </p:nvSpPr>
        <p:spPr>
          <a:xfrm>
            <a:off x="10256877" y="2286595"/>
            <a:ext cx="660797" cy="660797"/>
          </a:xfrm>
          <a:prstGeom prst="roundRect">
            <a:avLst>
              <a:gd name="adj" fmla="val 13836451"/>
            </a:avLst>
          </a:prstGeom>
          <a:solidFill>
            <a:srgbClr val="FAE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8567" y="2468285"/>
            <a:ext cx="297299" cy="297299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9363432" y="3167658"/>
            <a:ext cx="2447687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Integrated</a:t>
            </a:r>
            <a:r>
              <a:rPr lang="en-US" sz="19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 </a:t>
            </a:r>
            <a:r>
              <a:rPr lang="en-US" sz="1900" b="1" dirty="0" smtClean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Tourist Hub</a:t>
            </a:r>
            <a:endParaRPr lang="en-US" sz="1900" dirty="0"/>
          </a:p>
        </p:txBody>
      </p:sp>
      <p:sp>
        <p:nvSpPr>
          <p:cNvPr id="12" name="Text 8"/>
          <p:cNvSpPr/>
          <p:nvPr/>
        </p:nvSpPr>
        <p:spPr>
          <a:xfrm>
            <a:off x="7645598" y="3605808"/>
            <a:ext cx="588347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Mall, food courts, entertainment, and family </a:t>
            </a:r>
            <a:endParaRPr lang="en-US" sz="2000" dirty="0" smtClean="0">
              <a:solidFill>
                <a:schemeClr val="bg1"/>
              </a:solidFill>
              <a:latin typeface="Raleway Semi Bold" pitchFamily="34" charset="0"/>
              <a:ea typeface="Raleway Semi Bold" pitchFamily="34" charset="-122"/>
              <a:cs typeface="Raleway Semi Bold" pitchFamily="34" charset="-120"/>
            </a:endParaRPr>
          </a:p>
          <a:p>
            <a:pPr marL="0" indent="0" algn="ctr">
              <a:lnSpc>
                <a:spcPts val="275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attractions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Shape 9"/>
          <p:cNvSpPr/>
          <p:nvPr/>
        </p:nvSpPr>
        <p:spPr>
          <a:xfrm>
            <a:off x="881063" y="4751189"/>
            <a:ext cx="6324005" cy="2464594"/>
          </a:xfrm>
          <a:prstGeom prst="roundRect">
            <a:avLst>
              <a:gd name="adj" fmla="val 13408"/>
            </a:avLst>
          </a:prstGeom>
          <a:solidFill>
            <a:srgbClr val="46464A"/>
          </a:solidFill>
          <a:ln/>
        </p:spPr>
      </p:sp>
      <p:sp>
        <p:nvSpPr>
          <p:cNvPr id="14" name="Shape 10"/>
          <p:cNvSpPr/>
          <p:nvPr/>
        </p:nvSpPr>
        <p:spPr>
          <a:xfrm>
            <a:off x="3712607" y="4971455"/>
            <a:ext cx="660797" cy="660797"/>
          </a:xfrm>
          <a:prstGeom prst="roundRect">
            <a:avLst>
              <a:gd name="adj" fmla="val 13836451"/>
            </a:avLst>
          </a:prstGeom>
          <a:solidFill>
            <a:srgbClr val="FAEEB8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4296" y="5153144"/>
            <a:ext cx="297299" cy="297299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2819162" y="5852517"/>
            <a:ext cx="2447687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High Footfall</a:t>
            </a:r>
            <a:endParaRPr lang="en-US" sz="2400" dirty="0"/>
          </a:p>
        </p:txBody>
      </p:sp>
      <p:sp>
        <p:nvSpPr>
          <p:cNvPr id="17" name="Text 12"/>
          <p:cNvSpPr/>
          <p:nvPr/>
        </p:nvSpPr>
        <p:spPr>
          <a:xfrm>
            <a:off x="1101328" y="6290667"/>
            <a:ext cx="5883473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Designed to attract branded tenants and consistent visitor traffic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Shape 13"/>
          <p:cNvSpPr/>
          <p:nvPr/>
        </p:nvSpPr>
        <p:spPr>
          <a:xfrm>
            <a:off x="7425333" y="4751189"/>
            <a:ext cx="6324005" cy="2464594"/>
          </a:xfrm>
          <a:prstGeom prst="roundRect">
            <a:avLst>
              <a:gd name="adj" fmla="val 13408"/>
            </a:avLst>
          </a:prstGeom>
          <a:solidFill>
            <a:srgbClr val="46464A"/>
          </a:solidFill>
          <a:ln/>
        </p:spPr>
      </p:sp>
      <p:sp>
        <p:nvSpPr>
          <p:cNvPr id="19" name="Shape 14"/>
          <p:cNvSpPr/>
          <p:nvPr/>
        </p:nvSpPr>
        <p:spPr>
          <a:xfrm>
            <a:off x="10256877" y="4971455"/>
            <a:ext cx="660797" cy="660797"/>
          </a:xfrm>
          <a:prstGeom prst="roundRect">
            <a:avLst>
              <a:gd name="adj" fmla="val 13836451"/>
            </a:avLst>
          </a:prstGeom>
          <a:solidFill>
            <a:srgbClr val="FAEEB8"/>
          </a:solidFill>
          <a:ln/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8567" y="5153144"/>
            <a:ext cx="297299" cy="297299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9363432" y="5852517"/>
            <a:ext cx="2447687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Year-Round Events</a:t>
            </a:r>
            <a:endParaRPr lang="en-US" sz="2400" dirty="0"/>
          </a:p>
        </p:txBody>
      </p:sp>
      <p:sp>
        <p:nvSpPr>
          <p:cNvPr id="22" name="Text 16"/>
          <p:cNvSpPr/>
          <p:nvPr/>
        </p:nvSpPr>
        <p:spPr>
          <a:xfrm>
            <a:off x="7645598" y="6290667"/>
            <a:ext cx="588347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Regular festivals, shows,and community gatherings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804932" y="7621072"/>
            <a:ext cx="1769983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29978" y="285631"/>
            <a:ext cx="7370445" cy="611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Two Secure Investment Paths</a:t>
            </a:r>
            <a:endParaRPr lang="en-US" sz="3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3" y="1295400"/>
            <a:ext cx="4928990" cy="38720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81063" y="5415201"/>
            <a:ext cx="5268873" cy="367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Option 1: Structured Shareholding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881063" y="6002536"/>
            <a:ext cx="6165413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Demat-based financial instrument with fixed returns, regulated transparency, and professional management.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629" y="1152814"/>
            <a:ext cx="4686895" cy="401461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91544" y="5409605"/>
            <a:ext cx="4719280" cy="367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Option 2: </a:t>
            </a:r>
            <a:r>
              <a:rPr lang="en-US" sz="230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Buy Commercial </a:t>
            </a:r>
            <a:r>
              <a:rPr lang="en-US" sz="2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Property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7591544" y="5996940"/>
            <a:ext cx="6165413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Physical real estate with immediate </a:t>
            </a: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possession &amp; Registry with assured 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lease, and hands-free </a:t>
            </a: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Passive rental 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income.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 5"/>
          <p:cNvSpPr/>
          <p:nvPr/>
        </p:nvSpPr>
        <p:spPr>
          <a:xfrm>
            <a:off x="881063" y="7305794"/>
            <a:ext cx="12868275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Both options engineered </a:t>
            </a: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for passive income and long-term capital appreciation.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04932" y="7621072"/>
            <a:ext cx="1769983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939177" y="612577"/>
            <a:ext cx="8752046" cy="581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Option 1:    Structured Shareholding</a:t>
            </a:r>
            <a:endParaRPr lang="en-US" sz="3650" dirty="0"/>
          </a:p>
        </p:txBody>
      </p:sp>
      <p:sp>
        <p:nvSpPr>
          <p:cNvPr id="3" name="Shape 1"/>
          <p:cNvSpPr/>
          <p:nvPr/>
        </p:nvSpPr>
        <p:spPr>
          <a:xfrm>
            <a:off x="881063" y="1905238"/>
            <a:ext cx="6334720" cy="1549718"/>
          </a:xfrm>
          <a:prstGeom prst="roundRect">
            <a:avLst>
              <a:gd name="adj" fmla="val 7081"/>
            </a:avLst>
          </a:prstGeom>
          <a:solidFill>
            <a:srgbClr val="27272B"/>
          </a:solidFill>
          <a:ln/>
        </p:spPr>
      </p:sp>
      <p:sp>
        <p:nvSpPr>
          <p:cNvPr id="4" name="Shape 2"/>
          <p:cNvSpPr/>
          <p:nvPr/>
        </p:nvSpPr>
        <p:spPr>
          <a:xfrm>
            <a:off x="881063" y="1882378"/>
            <a:ext cx="6334720" cy="91440"/>
          </a:xfrm>
          <a:prstGeom prst="roundRect">
            <a:avLst>
              <a:gd name="adj" fmla="val 343308"/>
            </a:avLst>
          </a:prstGeom>
          <a:solidFill>
            <a:srgbClr val="FCEC99"/>
          </a:solidFill>
          <a:ln/>
        </p:spPr>
      </p:sp>
      <p:sp>
        <p:nvSpPr>
          <p:cNvPr id="6" name="Text 4"/>
          <p:cNvSpPr/>
          <p:nvPr/>
        </p:nvSpPr>
        <p:spPr>
          <a:xfrm>
            <a:off x="3922812" y="1748314"/>
            <a:ext cx="251103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1113115" y="2428399"/>
            <a:ext cx="2790349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Investment Start </a:t>
            </a: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Range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113115" y="2991683"/>
            <a:ext cx="5870615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₹10 – ₹25 Lakhs  </a:t>
            </a: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Ticket Size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Shape 7"/>
          <p:cNvSpPr/>
          <p:nvPr/>
        </p:nvSpPr>
        <p:spPr>
          <a:xfrm>
            <a:off x="7414498" y="1905238"/>
            <a:ext cx="6334839" cy="1549718"/>
          </a:xfrm>
          <a:prstGeom prst="roundRect">
            <a:avLst>
              <a:gd name="adj" fmla="val 7081"/>
            </a:avLst>
          </a:prstGeom>
          <a:solidFill>
            <a:srgbClr val="27272B"/>
          </a:solidFill>
          <a:ln/>
        </p:spPr>
      </p:sp>
      <p:sp>
        <p:nvSpPr>
          <p:cNvPr id="10" name="Shape 8"/>
          <p:cNvSpPr/>
          <p:nvPr/>
        </p:nvSpPr>
        <p:spPr>
          <a:xfrm>
            <a:off x="7414498" y="1882378"/>
            <a:ext cx="6334839" cy="91440"/>
          </a:xfrm>
          <a:prstGeom prst="roundRect">
            <a:avLst>
              <a:gd name="adj" fmla="val 343308"/>
            </a:avLst>
          </a:prstGeom>
          <a:solidFill>
            <a:srgbClr val="FCEC99"/>
          </a:solidFill>
          <a:ln/>
        </p:spPr>
      </p:sp>
      <p:sp>
        <p:nvSpPr>
          <p:cNvPr id="12" name="Text 10"/>
          <p:cNvSpPr/>
          <p:nvPr/>
        </p:nvSpPr>
        <p:spPr>
          <a:xfrm>
            <a:off x="10456366" y="1748314"/>
            <a:ext cx="251103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7646551" y="2428399"/>
            <a:ext cx="2790349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Project Valuation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7646551" y="2953583"/>
            <a:ext cx="587073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₹</a:t>
            </a: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200 </a:t>
            </a:r>
            <a:r>
              <a:rPr lang="en-US" sz="2000" dirty="0" err="1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Crore</a:t>
            </a: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 certified 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by IBBI-registered valuer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81063" y="3967520"/>
            <a:ext cx="6334720" cy="1549718"/>
          </a:xfrm>
          <a:prstGeom prst="roundRect">
            <a:avLst>
              <a:gd name="adj" fmla="val 7081"/>
            </a:avLst>
          </a:prstGeom>
          <a:solidFill>
            <a:srgbClr val="27272B"/>
          </a:solidFill>
          <a:ln/>
        </p:spPr>
      </p:sp>
      <p:sp>
        <p:nvSpPr>
          <p:cNvPr id="16" name="Shape 14"/>
          <p:cNvSpPr/>
          <p:nvPr/>
        </p:nvSpPr>
        <p:spPr>
          <a:xfrm>
            <a:off x="881063" y="3944660"/>
            <a:ext cx="6334720" cy="91440"/>
          </a:xfrm>
          <a:prstGeom prst="roundRect">
            <a:avLst>
              <a:gd name="adj" fmla="val 343308"/>
            </a:avLst>
          </a:prstGeom>
          <a:solidFill>
            <a:srgbClr val="FCEC99"/>
          </a:solidFill>
          <a:ln/>
        </p:spPr>
      </p:sp>
      <p:sp>
        <p:nvSpPr>
          <p:cNvPr id="18" name="Text 16"/>
          <p:cNvSpPr/>
          <p:nvPr/>
        </p:nvSpPr>
        <p:spPr>
          <a:xfrm>
            <a:off x="3922812" y="3810595"/>
            <a:ext cx="251103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endParaRPr lang="en-US" sz="1950" dirty="0"/>
          </a:p>
        </p:txBody>
      </p:sp>
      <p:sp>
        <p:nvSpPr>
          <p:cNvPr id="19" name="Text 17"/>
          <p:cNvSpPr/>
          <p:nvPr/>
        </p:nvSpPr>
        <p:spPr>
          <a:xfrm>
            <a:off x="1113115" y="4490680"/>
            <a:ext cx="2790349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Fixed </a:t>
            </a: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Dividend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1113115" y="4958715"/>
            <a:ext cx="5870615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12% per </a:t>
            </a: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annum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guaranteed 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returns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Shape 19"/>
          <p:cNvSpPr/>
          <p:nvPr/>
        </p:nvSpPr>
        <p:spPr>
          <a:xfrm>
            <a:off x="7414498" y="3967520"/>
            <a:ext cx="6334839" cy="1549718"/>
          </a:xfrm>
          <a:prstGeom prst="roundRect">
            <a:avLst>
              <a:gd name="adj" fmla="val 7081"/>
            </a:avLst>
          </a:prstGeom>
          <a:solidFill>
            <a:srgbClr val="27272B"/>
          </a:solidFill>
          <a:ln/>
        </p:spPr>
      </p:sp>
      <p:sp>
        <p:nvSpPr>
          <p:cNvPr id="22" name="Shape 20"/>
          <p:cNvSpPr/>
          <p:nvPr/>
        </p:nvSpPr>
        <p:spPr>
          <a:xfrm>
            <a:off x="7414498" y="3944660"/>
            <a:ext cx="6334839" cy="91440"/>
          </a:xfrm>
          <a:prstGeom prst="roundRect">
            <a:avLst>
              <a:gd name="adj" fmla="val 343308"/>
            </a:avLst>
          </a:prstGeom>
          <a:solidFill>
            <a:srgbClr val="FCEC99"/>
          </a:solidFill>
          <a:ln/>
        </p:spPr>
      </p:sp>
      <p:sp>
        <p:nvSpPr>
          <p:cNvPr id="24" name="Text 22"/>
          <p:cNvSpPr/>
          <p:nvPr/>
        </p:nvSpPr>
        <p:spPr>
          <a:xfrm>
            <a:off x="10456366" y="3810595"/>
            <a:ext cx="251103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endParaRPr lang="en-US" sz="1950" dirty="0"/>
          </a:p>
        </p:txBody>
      </p:sp>
      <p:sp>
        <p:nvSpPr>
          <p:cNvPr id="25" name="Text 23"/>
          <p:cNvSpPr/>
          <p:nvPr/>
        </p:nvSpPr>
        <p:spPr>
          <a:xfrm>
            <a:off x="7646551" y="4490680"/>
            <a:ext cx="2790349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Lock-in</a:t>
            </a:r>
            <a:r>
              <a:rPr lang="en-US" sz="215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 Period</a:t>
            </a:r>
            <a:endParaRPr lang="en-US" sz="2150" dirty="0"/>
          </a:p>
        </p:txBody>
      </p:sp>
      <p:sp>
        <p:nvSpPr>
          <p:cNvPr id="26" name="Text 24"/>
          <p:cNvSpPr/>
          <p:nvPr/>
        </p:nvSpPr>
        <p:spPr>
          <a:xfrm>
            <a:off x="7646551" y="4958715"/>
            <a:ext cx="587073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2 years for stability and  Passive growth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Text 25"/>
          <p:cNvSpPr/>
          <p:nvPr/>
        </p:nvSpPr>
        <p:spPr>
          <a:xfrm>
            <a:off x="881063" y="5710952"/>
            <a:ext cx="4891087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Why Choose Fun Destino Mall </a:t>
            </a:r>
            <a:endParaRPr lang="en-US" sz="2400" dirty="0"/>
          </a:p>
        </p:txBody>
      </p:sp>
      <p:sp>
        <p:nvSpPr>
          <p:cNvPr id="28" name="Text 26"/>
          <p:cNvSpPr/>
          <p:nvPr/>
        </p:nvSpPr>
        <p:spPr>
          <a:xfrm>
            <a:off x="881063" y="6333649"/>
            <a:ext cx="6178868" cy="13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NSDL-listed shares held in your Demat account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 algn="l">
              <a:lnSpc>
                <a:spcPts val="2550"/>
              </a:lnSpc>
              <a:buSzPct val="100000"/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No property </a:t>
            </a: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registration</a:t>
            </a:r>
          </a:p>
          <a:p>
            <a:pPr marL="342900" indent="-342900" algn="l">
              <a:lnSpc>
                <a:spcPts val="2550"/>
              </a:lnSpc>
              <a:buSzPct val="100000"/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Life 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Time Dividend Opportunity 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 algn="l">
              <a:lnSpc>
                <a:spcPts val="2550"/>
              </a:lnSpc>
              <a:buSzPct val="100000"/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Zero operational involvement required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Text 28"/>
          <p:cNvSpPr/>
          <p:nvPr/>
        </p:nvSpPr>
        <p:spPr>
          <a:xfrm>
            <a:off x="7578090" y="6230184"/>
            <a:ext cx="6178868" cy="1343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Fixed 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12% annual income with no volatility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 algn="l">
              <a:lnSpc>
                <a:spcPts val="2550"/>
              </a:lnSpc>
              <a:buSzPct val="100000"/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Transparent, regulated </a:t>
            </a: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structure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 algn="l">
              <a:lnSpc>
                <a:spcPts val="2550"/>
              </a:lnSpc>
              <a:buSzPct val="100000"/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Professional 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project </a:t>
            </a: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management</a:t>
            </a:r>
          </a:p>
          <a:p>
            <a:pPr marL="342900" indent="-342900" algn="l">
              <a:lnSpc>
                <a:spcPts val="2550"/>
              </a:lnSpc>
              <a:buSzPct val="100000"/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Future Growth with Less Investment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804932" y="7621072"/>
            <a:ext cx="1769983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9364" y="438983"/>
            <a:ext cx="13371671" cy="548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Why Choose Shareholding?</a:t>
            </a:r>
            <a:endParaRPr lang="en-US" sz="3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364" y="1511975"/>
            <a:ext cx="591979" cy="59197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9364" y="2324933"/>
            <a:ext cx="6327696" cy="299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Fixed Annual Income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629364" y="2730222"/>
            <a:ext cx="6327696" cy="598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12% p.a. dividend paid regularly with predictable cash flow for financial planning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5240" y="1511975"/>
            <a:ext cx="591979" cy="59197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635240" y="2324933"/>
            <a:ext cx="2839045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Regulated &amp; Transparent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7673340" y="2704981"/>
            <a:ext cx="6327696" cy="598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NSDL-listed shares with full compliance, audit trails, and investor protection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9364" y="3682365"/>
            <a:ext cx="591979" cy="59197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29364" y="4495324"/>
            <a:ext cx="2192774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Easy </a:t>
            </a:r>
            <a:r>
              <a:rPr lang="en-US" sz="2400" b="1" dirty="0" smtClean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Company Stake Holding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629364" y="4875371"/>
            <a:ext cx="6327696" cy="598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Shares held in your Demat account, accessible and transferable like any stock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35240" y="3682365"/>
            <a:ext cx="591979" cy="59197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635240" y="4495324"/>
            <a:ext cx="2192774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Zero Management</a:t>
            </a:r>
            <a:endParaRPr lang="en-US" sz="2400" dirty="0"/>
          </a:p>
        </p:txBody>
      </p:sp>
      <p:sp>
        <p:nvSpPr>
          <p:cNvPr id="14" name="Text 8"/>
          <p:cNvSpPr/>
          <p:nvPr/>
        </p:nvSpPr>
        <p:spPr>
          <a:xfrm>
            <a:off x="7673340" y="4875371"/>
            <a:ext cx="6327696" cy="598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Professional team handles operations, leasing, and tenant management completely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9364" y="5827514"/>
            <a:ext cx="591979" cy="591979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29364" y="6640473"/>
            <a:ext cx="2820829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Passive Investor Friendly</a:t>
            </a:r>
            <a:endParaRPr lang="en-US" sz="2400" dirty="0"/>
          </a:p>
        </p:txBody>
      </p:sp>
      <p:sp>
        <p:nvSpPr>
          <p:cNvPr id="17" name="Text 10"/>
          <p:cNvSpPr/>
          <p:nvPr/>
        </p:nvSpPr>
        <p:spPr>
          <a:xfrm>
            <a:off x="629364" y="7020520"/>
            <a:ext cx="6327696" cy="598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No property management stress, perfect for NRIs and busy professionals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35240" y="5827514"/>
            <a:ext cx="591979" cy="591979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635240" y="6640473"/>
            <a:ext cx="2384941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Capital Appreciation</a:t>
            </a:r>
            <a:endParaRPr lang="en-US" sz="2400" dirty="0"/>
          </a:p>
        </p:txBody>
      </p:sp>
      <p:sp>
        <p:nvSpPr>
          <p:cNvPr id="20" name="Text 12"/>
          <p:cNvSpPr/>
          <p:nvPr/>
        </p:nvSpPr>
        <p:spPr>
          <a:xfrm>
            <a:off x="7673340" y="7020520"/>
            <a:ext cx="6327696" cy="299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Benefit from project growth and increasing mall </a:t>
            </a:r>
            <a:endParaRPr lang="en-US" sz="2000" dirty="0" smtClean="0">
              <a:solidFill>
                <a:schemeClr val="bg1"/>
              </a:solidFill>
              <a:latin typeface="Raleway Semi Bold" pitchFamily="34" charset="0"/>
              <a:ea typeface="Raleway Semi Bold" pitchFamily="34" charset="-122"/>
              <a:cs typeface="Raleway Semi Bold" pitchFamily="34" charset="-120"/>
            </a:endParaRPr>
          </a:p>
          <a:p>
            <a:pPr marL="0" indent="0" algn="l">
              <a:lnSpc>
                <a:spcPts val="235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valuation </a:t>
            </a: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over time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804932" y="7621072"/>
            <a:ext cx="1769983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1013" y="613767"/>
            <a:ext cx="7080647" cy="550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Option 2: Buy Commercial Property</a:t>
            </a:r>
            <a:endParaRPr lang="en-US" sz="3450" dirty="0"/>
          </a:p>
        </p:txBody>
      </p:sp>
      <p:sp>
        <p:nvSpPr>
          <p:cNvPr id="4" name="Shape 1"/>
          <p:cNvSpPr/>
          <p:nvPr/>
        </p:nvSpPr>
        <p:spPr>
          <a:xfrm>
            <a:off x="500063" y="1584484"/>
            <a:ext cx="7558087" cy="1135142"/>
          </a:xfrm>
          <a:prstGeom prst="roundRect">
            <a:avLst>
              <a:gd name="adj" fmla="val 41919"/>
            </a:avLst>
          </a:prstGeom>
          <a:solidFill>
            <a:srgbClr val="46464A"/>
          </a:solidFill>
          <a:ln/>
        </p:spPr>
      </p:sp>
      <p:sp>
        <p:nvSpPr>
          <p:cNvPr id="5" name="Text 2"/>
          <p:cNvSpPr/>
          <p:nvPr/>
        </p:nvSpPr>
        <p:spPr>
          <a:xfrm>
            <a:off x="698302" y="1782723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Immediate Registry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98302" y="2220158"/>
            <a:ext cx="698539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Get registered ownership and possession right away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Shape 4"/>
          <p:cNvSpPr/>
          <p:nvPr/>
        </p:nvSpPr>
        <p:spPr>
          <a:xfrm>
            <a:off x="500063" y="2897981"/>
            <a:ext cx="7558087" cy="1135142"/>
          </a:xfrm>
          <a:prstGeom prst="roundRect">
            <a:avLst>
              <a:gd name="adj" fmla="val 41919"/>
            </a:avLst>
          </a:prstGeom>
          <a:solidFill>
            <a:srgbClr val="46464A"/>
          </a:solidFill>
          <a:ln/>
        </p:spPr>
      </p:sp>
      <p:sp>
        <p:nvSpPr>
          <p:cNvPr id="8" name="Text 5"/>
          <p:cNvSpPr/>
          <p:nvPr/>
        </p:nvSpPr>
        <p:spPr>
          <a:xfrm>
            <a:off x="698302" y="3096220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9-Year Lease with Minimum 18 Months </a:t>
            </a:r>
            <a:r>
              <a:rPr lang="en-US" sz="2050" b="1" dirty="0" err="1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Lockin</a:t>
            </a:r>
            <a:r>
              <a:rPr lang="en-US" sz="205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 Period 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698302" y="3533656"/>
            <a:ext cx="698539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Long-term assured rental agreement with MNC tenants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Shape 7"/>
          <p:cNvSpPr/>
          <p:nvPr/>
        </p:nvSpPr>
        <p:spPr>
          <a:xfrm>
            <a:off x="500063" y="4211479"/>
            <a:ext cx="7558087" cy="1135142"/>
          </a:xfrm>
          <a:prstGeom prst="roundRect">
            <a:avLst>
              <a:gd name="adj" fmla="val 41919"/>
            </a:avLst>
          </a:prstGeom>
          <a:solidFill>
            <a:srgbClr val="46464A"/>
          </a:solidFill>
          <a:ln/>
        </p:spPr>
      </p:sp>
      <p:sp>
        <p:nvSpPr>
          <p:cNvPr id="11" name="Text 8"/>
          <p:cNvSpPr/>
          <p:nvPr/>
        </p:nvSpPr>
        <p:spPr>
          <a:xfrm>
            <a:off x="698302" y="4409718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15% Escalation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698302" y="4847153"/>
            <a:ext cx="698539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Rent increases every 3 years for inflation protection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Shape 10"/>
          <p:cNvSpPr/>
          <p:nvPr/>
        </p:nvSpPr>
        <p:spPr>
          <a:xfrm>
            <a:off x="500063" y="5524976"/>
            <a:ext cx="7558087" cy="1135142"/>
          </a:xfrm>
          <a:prstGeom prst="roundRect">
            <a:avLst>
              <a:gd name="adj" fmla="val 41919"/>
            </a:avLst>
          </a:prstGeom>
          <a:solidFill>
            <a:srgbClr val="46464A"/>
          </a:solidFill>
          <a:ln/>
        </p:spPr>
      </p:sp>
      <p:sp>
        <p:nvSpPr>
          <p:cNvPr id="14" name="Text 11"/>
          <p:cNvSpPr/>
          <p:nvPr/>
        </p:nvSpPr>
        <p:spPr>
          <a:xfrm>
            <a:off x="698302" y="5780365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FFFFFF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~10% Appreciation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698302" y="6217801"/>
            <a:ext cx="698539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Expected annual capital value growth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500063" y="6937058"/>
            <a:ext cx="7381875" cy="949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Choose from branded showrooms, food counters, or entertainment booths – all with professional fit-out and turnkey operation.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fun destino mall data\WhatsApp Image 2026-01-31 at 10.56.27 PM (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08" y="18655"/>
            <a:ext cx="5873992" cy="82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25478" y="698063"/>
            <a:ext cx="6979325" cy="611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Investment </a:t>
            </a:r>
            <a:r>
              <a:rPr lang="en-US" sz="3850" b="1" dirty="0" err="1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Vs</a:t>
            </a:r>
            <a:r>
              <a:rPr lang="en-US" sz="3850" b="1" dirty="0" smtClean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 </a:t>
            </a:r>
            <a:r>
              <a:rPr lang="en-US" sz="38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Monthly Rent</a:t>
            </a:r>
            <a:endParaRPr lang="en-US" sz="3850" dirty="0"/>
          </a:p>
        </p:txBody>
      </p:sp>
      <p:sp>
        <p:nvSpPr>
          <p:cNvPr id="3" name="Shape 1"/>
          <p:cNvSpPr/>
          <p:nvPr/>
        </p:nvSpPr>
        <p:spPr>
          <a:xfrm>
            <a:off x="881063" y="1979176"/>
            <a:ext cx="6324005" cy="2437448"/>
          </a:xfrm>
          <a:prstGeom prst="roundRect">
            <a:avLst>
              <a:gd name="adj" fmla="val 13557"/>
            </a:avLst>
          </a:prstGeom>
          <a:solidFill>
            <a:srgbClr val="27272B"/>
          </a:solidFill>
          <a:ln w="30480">
            <a:solidFill>
              <a:srgbClr val="F2F2F2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92493" y="1990606"/>
            <a:ext cx="6263045" cy="660797"/>
          </a:xfrm>
          <a:prstGeom prst="roundRect">
            <a:avLst>
              <a:gd name="adj" fmla="val 44472"/>
            </a:avLst>
          </a:prstGeom>
          <a:solidFill>
            <a:srgbClr val="F2F2F2"/>
          </a:solidFill>
          <a:ln/>
        </p:spPr>
      </p:sp>
      <p:sp>
        <p:nvSpPr>
          <p:cNvPr id="6" name="Text 3"/>
          <p:cNvSpPr/>
          <p:nvPr/>
        </p:nvSpPr>
        <p:spPr>
          <a:xfrm>
            <a:off x="1131808" y="2890718"/>
            <a:ext cx="2717363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₹31 Lakhs Investment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131808" y="3328868"/>
            <a:ext cx="582251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Monthly Rent: </a:t>
            </a:r>
            <a:r>
              <a:rPr lang="en-US" sz="2000" b="1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₹16,000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1131808" y="3813453"/>
            <a:ext cx="582251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Format: Booth (₹31L property + ₹7L CAPEX)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Shape 6"/>
          <p:cNvSpPr/>
          <p:nvPr/>
        </p:nvSpPr>
        <p:spPr>
          <a:xfrm>
            <a:off x="7425333" y="1979176"/>
            <a:ext cx="6324005" cy="2437448"/>
          </a:xfrm>
          <a:prstGeom prst="roundRect">
            <a:avLst>
              <a:gd name="adj" fmla="val 13557"/>
            </a:avLst>
          </a:prstGeom>
          <a:solidFill>
            <a:srgbClr val="27272B"/>
          </a:solidFill>
          <a:ln w="30480">
            <a:solidFill>
              <a:srgbClr val="F2F2F2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474863" y="1990606"/>
            <a:ext cx="6263045" cy="660797"/>
          </a:xfrm>
          <a:prstGeom prst="roundRect">
            <a:avLst>
              <a:gd name="adj" fmla="val 44472"/>
            </a:avLst>
          </a:prstGeom>
          <a:solidFill>
            <a:srgbClr val="F2F2F2"/>
          </a:solidFill>
          <a:ln/>
        </p:spPr>
      </p:sp>
      <p:sp>
        <p:nvSpPr>
          <p:cNvPr id="12" name="Text 8"/>
          <p:cNvSpPr/>
          <p:nvPr/>
        </p:nvSpPr>
        <p:spPr>
          <a:xfrm>
            <a:off x="7676078" y="2890718"/>
            <a:ext cx="2736533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₹55 Lakhs Investment</a:t>
            </a:r>
            <a:endParaRPr lang="en-US" sz="2400" dirty="0"/>
          </a:p>
        </p:txBody>
      </p:sp>
      <p:sp>
        <p:nvSpPr>
          <p:cNvPr id="13" name="Text 9"/>
          <p:cNvSpPr/>
          <p:nvPr/>
        </p:nvSpPr>
        <p:spPr>
          <a:xfrm>
            <a:off x="7676078" y="3328868"/>
            <a:ext cx="582251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Monthly Rent: </a:t>
            </a:r>
            <a:r>
              <a:rPr lang="en-US" sz="2000" b="1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₹17,500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 10"/>
          <p:cNvSpPr/>
          <p:nvPr/>
        </p:nvSpPr>
        <p:spPr>
          <a:xfrm>
            <a:off x="7676078" y="3813453"/>
            <a:ext cx="582251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Format: Counter (₹35L property + ₹20L CAPEX)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Shape 11"/>
          <p:cNvSpPr/>
          <p:nvPr/>
        </p:nvSpPr>
        <p:spPr>
          <a:xfrm>
            <a:off x="881063" y="4751189"/>
            <a:ext cx="6324005" cy="2437448"/>
          </a:xfrm>
          <a:prstGeom prst="roundRect">
            <a:avLst>
              <a:gd name="adj" fmla="val 13557"/>
            </a:avLst>
          </a:prstGeom>
          <a:solidFill>
            <a:srgbClr val="27272B"/>
          </a:solidFill>
          <a:ln w="30480">
            <a:solidFill>
              <a:srgbClr val="F2F2F2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911543" y="4724519"/>
            <a:ext cx="6263045" cy="660797"/>
          </a:xfrm>
          <a:prstGeom prst="roundRect">
            <a:avLst>
              <a:gd name="adj" fmla="val 44472"/>
            </a:avLst>
          </a:prstGeom>
          <a:solidFill>
            <a:srgbClr val="F2F2F2"/>
          </a:solidFill>
          <a:ln/>
        </p:spPr>
      </p:sp>
      <p:sp>
        <p:nvSpPr>
          <p:cNvPr id="18" name="Text 13"/>
          <p:cNvSpPr/>
          <p:nvPr/>
        </p:nvSpPr>
        <p:spPr>
          <a:xfrm>
            <a:off x="1131808" y="5662732"/>
            <a:ext cx="2700933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₹1.5 Crore Investment</a:t>
            </a:r>
            <a:endParaRPr lang="en-US" sz="2400" dirty="0"/>
          </a:p>
        </p:txBody>
      </p:sp>
      <p:sp>
        <p:nvSpPr>
          <p:cNvPr id="19" name="Text 14"/>
          <p:cNvSpPr/>
          <p:nvPr/>
        </p:nvSpPr>
        <p:spPr>
          <a:xfrm>
            <a:off x="1131808" y="6100882"/>
            <a:ext cx="582251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Monthly Rent: </a:t>
            </a:r>
            <a:r>
              <a:rPr lang="en-US" sz="2000" b="1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₹75,000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 15"/>
          <p:cNvSpPr/>
          <p:nvPr/>
        </p:nvSpPr>
        <p:spPr>
          <a:xfrm>
            <a:off x="1131808" y="6585466"/>
            <a:ext cx="582251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Showroom + CAPEX Excluded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Shape 16"/>
          <p:cNvSpPr/>
          <p:nvPr/>
        </p:nvSpPr>
        <p:spPr>
          <a:xfrm>
            <a:off x="7425333" y="4751189"/>
            <a:ext cx="6324005" cy="2437448"/>
          </a:xfrm>
          <a:prstGeom prst="roundRect">
            <a:avLst>
              <a:gd name="adj" fmla="val 13557"/>
            </a:avLst>
          </a:prstGeom>
          <a:solidFill>
            <a:srgbClr val="27272B"/>
          </a:solidFill>
          <a:ln w="30480">
            <a:solidFill>
              <a:srgbClr val="F2F2F2"/>
            </a:solidFill>
            <a:prstDash val="solid"/>
          </a:ln>
        </p:spPr>
      </p:sp>
      <p:sp>
        <p:nvSpPr>
          <p:cNvPr id="22" name="Shape 17"/>
          <p:cNvSpPr/>
          <p:nvPr/>
        </p:nvSpPr>
        <p:spPr>
          <a:xfrm>
            <a:off x="7455813" y="4743569"/>
            <a:ext cx="6263045" cy="660797"/>
          </a:xfrm>
          <a:prstGeom prst="roundRect">
            <a:avLst>
              <a:gd name="adj" fmla="val 44472"/>
            </a:avLst>
          </a:prstGeom>
          <a:solidFill>
            <a:srgbClr val="F2F2F2"/>
          </a:solidFill>
          <a:ln/>
        </p:spPr>
      </p:sp>
      <p:sp>
        <p:nvSpPr>
          <p:cNvPr id="24" name="Text 18"/>
          <p:cNvSpPr/>
          <p:nvPr/>
        </p:nvSpPr>
        <p:spPr>
          <a:xfrm>
            <a:off x="7676078" y="5662732"/>
            <a:ext cx="2536627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₹2 Crore and Above Investment</a:t>
            </a:r>
            <a:endParaRPr lang="en-US" sz="2400" dirty="0"/>
          </a:p>
        </p:txBody>
      </p:sp>
      <p:sp>
        <p:nvSpPr>
          <p:cNvPr id="25" name="Text 19"/>
          <p:cNvSpPr/>
          <p:nvPr/>
        </p:nvSpPr>
        <p:spPr>
          <a:xfrm>
            <a:off x="7676078" y="6100882"/>
            <a:ext cx="582251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Fixed Monthly Rent: </a:t>
            </a:r>
            <a:r>
              <a:rPr lang="en-US" sz="2000" b="1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₹1,00,000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Text 20"/>
          <p:cNvSpPr/>
          <p:nvPr/>
        </p:nvSpPr>
        <p:spPr>
          <a:xfrm>
            <a:off x="7676078" y="6585466"/>
            <a:ext cx="582251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Raleway Semi Bold" pitchFamily="34" charset="0"/>
                <a:ea typeface="Raleway Semi Bold" pitchFamily="34" charset="-122"/>
                <a:cs typeface="Raleway Semi Bold" pitchFamily="34" charset="-120"/>
              </a:rPr>
              <a:t>Premium Showroom + CAPEX Excluded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804932" y="7621072"/>
            <a:ext cx="1769983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29" name="Shape 2"/>
          <p:cNvSpPr/>
          <p:nvPr/>
        </p:nvSpPr>
        <p:spPr>
          <a:xfrm>
            <a:off x="3561980" y="1962029"/>
            <a:ext cx="660797" cy="660797"/>
          </a:xfrm>
          <a:prstGeom prst="roundRect">
            <a:avLst>
              <a:gd name="adj" fmla="val 13836451"/>
            </a:avLst>
          </a:prstGeom>
          <a:solidFill>
            <a:schemeClr val="accent4"/>
          </a:solidFill>
          <a:ln/>
        </p:spPr>
      </p:sp>
      <p:pic>
        <p:nvPicPr>
          <p:cNvPr id="31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9852" y="2041680"/>
            <a:ext cx="491493" cy="491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2" name="Shape 2"/>
          <p:cNvSpPr/>
          <p:nvPr/>
        </p:nvSpPr>
        <p:spPr>
          <a:xfrm>
            <a:off x="10265445" y="1967626"/>
            <a:ext cx="660797" cy="660797"/>
          </a:xfrm>
          <a:prstGeom prst="roundRect">
            <a:avLst>
              <a:gd name="adj" fmla="val 13836451"/>
            </a:avLst>
          </a:prstGeom>
          <a:solidFill>
            <a:schemeClr val="accent4"/>
          </a:solidFill>
          <a:ln/>
        </p:spPr>
      </p:sp>
      <p:sp>
        <p:nvSpPr>
          <p:cNvPr id="33" name="Shape 2"/>
          <p:cNvSpPr/>
          <p:nvPr/>
        </p:nvSpPr>
        <p:spPr>
          <a:xfrm>
            <a:off x="10374680" y="4733508"/>
            <a:ext cx="660797" cy="660797"/>
          </a:xfrm>
          <a:prstGeom prst="roundRect">
            <a:avLst>
              <a:gd name="adj" fmla="val 13836451"/>
            </a:avLst>
          </a:prstGeom>
          <a:solidFill>
            <a:schemeClr val="accent4"/>
          </a:solidFill>
          <a:ln/>
        </p:spPr>
      </p:sp>
      <p:sp>
        <p:nvSpPr>
          <p:cNvPr id="34" name="Shape 2"/>
          <p:cNvSpPr/>
          <p:nvPr/>
        </p:nvSpPr>
        <p:spPr>
          <a:xfrm>
            <a:off x="3622651" y="4723149"/>
            <a:ext cx="660797" cy="660797"/>
          </a:xfrm>
          <a:prstGeom prst="roundRect">
            <a:avLst>
              <a:gd name="adj" fmla="val 13836451"/>
            </a:avLst>
          </a:prstGeom>
          <a:solidFill>
            <a:schemeClr val="accent4"/>
          </a:solidFill>
          <a:ln/>
        </p:spPr>
      </p:sp>
      <p:pic>
        <p:nvPicPr>
          <p:cNvPr id="35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41644" y="2079781"/>
            <a:ext cx="491492" cy="491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6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9801" y="4775477"/>
            <a:ext cx="542329" cy="542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7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4388" y="4842987"/>
            <a:ext cx="542329" cy="542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839</Words>
  <Application>Microsoft Office PowerPoint</Application>
  <PresentationFormat>Custom</PresentationFormat>
  <Paragraphs>169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Comfortaa Bold</vt:lpstr>
      <vt:lpstr>Wingdings</vt:lpstr>
      <vt:lpstr>Verdana</vt:lpstr>
      <vt:lpstr>Raleway Semi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Garvish</dc:creator>
  <cp:lastModifiedBy>abc</cp:lastModifiedBy>
  <cp:revision>38</cp:revision>
  <dcterms:created xsi:type="dcterms:W3CDTF">2026-02-08T07:05:28Z</dcterms:created>
  <dcterms:modified xsi:type="dcterms:W3CDTF">2026-02-10T11:43:33Z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3375781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S10.9.5</vt:lpwstr>
  </property>
</Properties>
</file>